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62"/>
  </p:notesMasterIdLst>
  <p:handoutMasterIdLst>
    <p:handoutMasterId r:id="rId63"/>
  </p:handoutMasterIdLst>
  <p:sldIdLst>
    <p:sldId id="1009" r:id="rId3"/>
    <p:sldId id="591" r:id="rId4"/>
    <p:sldId id="1014" r:id="rId5"/>
    <p:sldId id="1015" r:id="rId6"/>
    <p:sldId id="1020" r:id="rId7"/>
    <p:sldId id="1022" r:id="rId8"/>
    <p:sldId id="1021" r:id="rId9"/>
    <p:sldId id="1023" r:id="rId10"/>
    <p:sldId id="1024" r:id="rId11"/>
    <p:sldId id="1025" r:id="rId12"/>
    <p:sldId id="1026" r:id="rId13"/>
    <p:sldId id="1028" r:id="rId14"/>
    <p:sldId id="1027" r:id="rId15"/>
    <p:sldId id="1029" r:id="rId16"/>
    <p:sldId id="1030" r:id="rId17"/>
    <p:sldId id="1016" r:id="rId18"/>
    <p:sldId id="792" r:id="rId19"/>
    <p:sldId id="791" r:id="rId20"/>
    <p:sldId id="793" r:id="rId21"/>
    <p:sldId id="557" r:id="rId22"/>
    <p:sldId id="796" r:id="rId23"/>
    <p:sldId id="558" r:id="rId24"/>
    <p:sldId id="804" r:id="rId25"/>
    <p:sldId id="559" r:id="rId26"/>
    <p:sldId id="806" r:id="rId27"/>
    <p:sldId id="805" r:id="rId28"/>
    <p:sldId id="561" r:id="rId29"/>
    <p:sldId id="1017" r:id="rId30"/>
    <p:sldId id="562" r:id="rId31"/>
    <p:sldId id="1031" r:id="rId32"/>
    <p:sldId id="1032" r:id="rId33"/>
    <p:sldId id="753" r:id="rId34"/>
    <p:sldId id="759" r:id="rId35"/>
    <p:sldId id="733" r:id="rId36"/>
    <p:sldId id="735" r:id="rId37"/>
    <p:sldId id="1018" r:id="rId38"/>
    <p:sldId id="746" r:id="rId39"/>
    <p:sldId id="736" r:id="rId40"/>
    <p:sldId id="802" r:id="rId41"/>
    <p:sldId id="803" r:id="rId42"/>
    <p:sldId id="697" r:id="rId43"/>
    <p:sldId id="567" r:id="rId44"/>
    <p:sldId id="568" r:id="rId45"/>
    <p:sldId id="738" r:id="rId46"/>
    <p:sldId id="797" r:id="rId47"/>
    <p:sldId id="641" r:id="rId48"/>
    <p:sldId id="747" r:id="rId49"/>
    <p:sldId id="1033" r:id="rId50"/>
    <p:sldId id="740" r:id="rId51"/>
    <p:sldId id="762" r:id="rId52"/>
    <p:sldId id="807" r:id="rId53"/>
    <p:sldId id="542" r:id="rId54"/>
    <p:sldId id="784" r:id="rId55"/>
    <p:sldId id="785" r:id="rId56"/>
    <p:sldId id="786" r:id="rId57"/>
    <p:sldId id="778" r:id="rId58"/>
    <p:sldId id="777" r:id="rId59"/>
    <p:sldId id="601" r:id="rId60"/>
    <p:sldId id="592" r:id="rId6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D3"/>
    <a:srgbClr val="0000FF"/>
    <a:srgbClr val="FF00FF"/>
    <a:srgbClr val="FFD961"/>
    <a:srgbClr val="FFCCFF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21" autoAdjust="0"/>
    <p:restoredTop sz="90085" autoAdjust="0"/>
  </p:normalViewPr>
  <p:slideViewPr>
    <p:cSldViewPr snapToGrid="0" showGuides="1">
      <p:cViewPr varScale="1">
        <p:scale>
          <a:sx n="124" d="100"/>
          <a:sy n="124" d="100"/>
        </p:scale>
        <p:origin x="872" y="168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83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55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2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57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If g is unknown – it is already a shared secret!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9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19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15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3/27/21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72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30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14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7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92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3/27/21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3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30594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3/27/21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02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3/27/21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41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3/27/21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94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[*] Why is</a:t>
                </a:r>
                <a:r>
                  <a:rPr lang="en-US" baseline="0" dirty="0"/>
                  <a:t> sending </a:t>
                </a:r>
                <a:r>
                  <a:rPr lang="en-US" baseline="0" dirty="0" err="1"/>
                  <a:t>f_MK</a:t>
                </a:r>
                <a:r>
                  <a:rPr lang="en-US" baseline="0" dirty="0"/>
                  <a:t>(…) enough to authenticate (assuming MK is secret)? Could we use any MAC instead, and use </a:t>
                </a:r>
                <a:r>
                  <a:rPr lang="en-US" baseline="0" dirty="0" err="1"/>
                  <a:t>f_MK</a:t>
                </a:r>
                <a:r>
                  <a:rPr lang="en-US" baseline="0" dirty="0"/>
                  <a:t> only to derive key (</a:t>
                </a:r>
                <a:r>
                  <a:rPr lang="en-US" baseline="0" dirty="0" err="1"/>
                  <a:t>k_i</a:t>
                </a:r>
                <a:r>
                  <a:rPr lang="en-US" baseline="0" dirty="0"/>
                  <a:t>)? </a:t>
                </a:r>
                <a:endParaRPr lang="en-US" dirty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3/27/21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59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`Perfect’ is not really the right term… but that’s the</a:t>
            </a:r>
            <a:r>
              <a:rPr lang="en-US" altLang="en-US" baseline="0" dirty="0"/>
              <a:t> commonly used term. </a:t>
            </a:r>
            <a:endParaRPr lang="he-IL" altLang="en-US" dirty="0"/>
          </a:p>
        </p:txBody>
      </p:sp>
    </p:spTree>
    <p:extLst>
      <p:ext uri="{BB962C8B-B14F-4D97-AF65-F5344CB8AC3E}">
        <p14:creationId xmlns:p14="http://schemas.microsoft.com/office/powerpoint/2010/main" val="1007149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0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2111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0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22.png"/><Relationship Id="rId9" Type="http://schemas.openxmlformats.org/officeDocument/2006/relationships/image" Target="../media/image1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0.png"/><Relationship Id="rId11" Type="http://schemas.openxmlformats.org/officeDocument/2006/relationships/image" Target="../media/image260.png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2.png"/><Relationship Id="rId9" Type="http://schemas.openxmlformats.org/officeDocument/2006/relationships/image" Target="../media/image240.png"/><Relationship Id="rId1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0.png"/><Relationship Id="rId3" Type="http://schemas.openxmlformats.org/officeDocument/2006/relationships/image" Target="../media/image20.png"/><Relationship Id="rId21" Type="http://schemas.openxmlformats.org/officeDocument/2006/relationships/image" Target="../media/image73.png"/><Relationship Id="rId17" Type="http://schemas.openxmlformats.org/officeDocument/2006/relationships/image" Target="../media/image69.png"/><Relationship Id="rId25" Type="http://schemas.openxmlformats.org/officeDocument/2006/relationships/image" Target="../media/image30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5.png"/><Relationship Id="rId24" Type="http://schemas.openxmlformats.org/officeDocument/2006/relationships/image" Target="../media/image192.png"/><Relationship Id="rId5" Type="http://schemas.openxmlformats.org/officeDocument/2006/relationships/image" Target="../media/image23.png"/><Relationship Id="rId23" Type="http://schemas.openxmlformats.org/officeDocument/2006/relationships/image" Target="../media/image75.png"/><Relationship Id="rId19" Type="http://schemas.openxmlformats.org/officeDocument/2006/relationships/image" Target="../media/image71.png"/><Relationship Id="rId4" Type="http://schemas.openxmlformats.org/officeDocument/2006/relationships/image" Target="../media/image22.png"/><Relationship Id="rId22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1.png"/><Relationship Id="rId7" Type="http://schemas.openxmlformats.org/officeDocument/2006/relationships/image" Target="../media/image5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2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330.png"/><Relationship Id="rId9" Type="http://schemas.openxmlformats.org/officeDocument/2006/relationships/image" Target="../media/image4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47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330.png"/><Relationship Id="rId9" Type="http://schemas.openxmlformats.org/officeDocument/2006/relationships/image" Target="../media/image4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46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460.png"/><Relationship Id="rId9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56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57.png"/><Relationship Id="rId4" Type="http://schemas.openxmlformats.org/officeDocument/2006/relationships/image" Target="../media/image263.png"/><Relationship Id="rId9" Type="http://schemas.openxmlformats.org/officeDocument/2006/relationships/image" Target="../media/image5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 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1504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 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825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1378094"/>
          </a:xfrm>
        </p:spPr>
        <p:txBody>
          <a:bodyPr/>
          <a:lstStyle/>
          <a:p>
            <a:r>
              <a:rPr lang="en-US" sz="2400" dirty="0"/>
              <a:t>Called also Euler’s Totient function. For every integer n &gt; 1, this function computes the number of positive integers that are less than n and co-prime to n.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2D74A-F650-C84A-915C-D44A3177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3" y="2552634"/>
            <a:ext cx="6858803" cy="397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3670685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301353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7307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407134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3319189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3920657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2503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3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Last Stop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Congruence:</a:t>
            </a:r>
          </a:p>
          <a:p>
            <a:pPr lvl="1"/>
            <a:r>
              <a:rPr lang="en-US" sz="2000" dirty="0"/>
              <a:t>Used when two expressions have the same residue with respect to some modulus.</a:t>
            </a:r>
          </a:p>
          <a:p>
            <a:pPr lvl="1"/>
            <a:r>
              <a:rPr lang="en-US" sz="2000" dirty="0"/>
              <a:t>It is an equivalence relation, so it satisfies: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Lastly, we have the fundamental theorem of arithmetic.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65611-64C4-1642-BF93-9A2EAB14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59" y="1190410"/>
            <a:ext cx="1856341" cy="40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D5505-AC39-3245-A4DE-991F65D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81" y="2747589"/>
            <a:ext cx="7327961" cy="1362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6EF84-ACDC-5747-A07E-BBB5BD9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98" y="5214267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Cryptology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What we learned until now: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Same key for encryption, decryption</a:t>
            </a:r>
            <a:br>
              <a:rPr lang="en-US" altLang="en-US" dirty="0"/>
            </a:br>
            <a:r>
              <a:rPr lang="en-US" altLang="en-US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But can we give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Yes, using public key cryptography!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[DH76]: can </a:t>
            </a:r>
            <a:r>
              <a:rPr lang="en-US" altLang="en-US" u="sng" dirty="0"/>
              <a:t>encryption key </a:t>
            </a:r>
            <a:r>
              <a:rPr lang="en-US" altLang="en-US" dirty="0"/>
              <a:t>be </a:t>
            </a:r>
            <a:r>
              <a:rPr lang="en-US" altLang="en-US" u="sng" dirty="0"/>
              <a:t>public</a:t>
            </a:r>
            <a:r>
              <a:rPr lang="en-US" altLang="en-US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Decryption key will be different (and private)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Everybody can send me mail, only I can read it.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Also: Digital signatures (RSA, DSA,…)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dirty="0"/>
              <a:t>Sign with private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dirty="0"/>
              <a:t>, verify with public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187424" y="5088105"/>
            <a:ext cx="944232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2395500" y="4103997"/>
            <a:ext cx="155337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</a:t>
            </a:r>
            <a:b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261802" y="4103997"/>
            <a:ext cx="173290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Intro to public key cryptography.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exchange.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Hardness assumptions: DL, CDH, DDH.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Key Exchange Protocols 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dirty="0"/>
                  <a:t>without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 and 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Public keys solve more problems…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Signatures provide </a:t>
                </a:r>
                <a:r>
                  <a:rPr lang="en-US" altLang="en-US" b="1" dirty="0"/>
                  <a:t>evidences</a:t>
                </a:r>
              </a:p>
              <a:p>
                <a:pPr lvl="1" eaLnBrk="1" hangingPunct="1"/>
                <a:r>
                  <a:rPr lang="en-US" altLang="en-US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dirty="0"/>
                  <a:t>Establish shared secret keys</a:t>
                </a:r>
              </a:p>
              <a:p>
                <a:pPr lvl="1" eaLnBrk="1" hangingPunct="1"/>
                <a:r>
                  <a:rPr lang="en-US" altLang="en-US" dirty="0"/>
                  <a:t>Use authenticated public keys</a:t>
                </a:r>
              </a:p>
              <a:p>
                <a:pPr lvl="2" eaLnBrk="1" hangingPunct="1"/>
                <a:r>
                  <a:rPr lang="en-US" altLang="en-US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dirty="0"/>
                  <a:t>Or: use DH key exchange</a:t>
                </a:r>
              </a:p>
              <a:p>
                <a:pPr eaLnBrk="1" hangingPunct="1"/>
                <a:r>
                  <a:rPr lang="en-US" altLang="en-US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dirty="0"/>
                  <a:t>Perfect forward secrecy and recover security</a:t>
                </a:r>
              </a:p>
              <a:p>
                <a:pPr lvl="2" eaLnBrk="1" hangingPunct="1"/>
                <a:r>
                  <a:rPr lang="en-US" altLang="en-US" dirty="0"/>
                  <a:t>Protect confidentiality from possible key exposures</a:t>
                </a:r>
              </a:p>
              <a:p>
                <a:pPr lvl="1" eaLnBrk="1" hangingPunct="1"/>
                <a:r>
                  <a:rPr lang="en-US" altLang="en-US" dirty="0"/>
                  <a:t>Threshold (and proactive) security</a:t>
                </a:r>
              </a:p>
              <a:p>
                <a:pPr lvl="2" eaLnBrk="1" hangingPunct="1"/>
                <a:r>
                  <a:rPr lang="en-US" altLang="en-US" dirty="0"/>
                  <a:t>R</a:t>
                </a:r>
                <a:r>
                  <a:rPr lang="en-US" altLang="en-US" sz="2000" dirty="0"/>
                  <a:t>esilient to exposure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000" dirty="0"/>
                  <a:t> parties (every period)</a:t>
                </a:r>
              </a:p>
            </p:txBody>
          </p:sp>
        </mc:Choice>
        <mc:Fallback xmlns=""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593" t="-1591" b="-7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keys: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700" dirty="0"/>
              <a:t>not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7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3200" dirty="0"/>
              <a:t>So: why not </a:t>
            </a:r>
            <a:r>
              <a:rPr lang="en-US" altLang="en-US" sz="3200" b="1" dirty="0"/>
              <a:t>always</a:t>
            </a:r>
            <a:r>
              <a:rPr lang="en-US" altLang="en-US" sz="3200" dirty="0"/>
              <a:t> use public key crypto?</a:t>
            </a:r>
            <a:endParaRPr lang="en-US" altLang="en-US" sz="31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Applied PKC algorithms are based on a small number of specific computational assumptions</a:t>
            </a:r>
          </a:p>
          <a:p>
            <a:pPr lvl="2"/>
            <a:r>
              <a:rPr lang="en-US" dirty="0"/>
              <a:t>Mainly: hardness of factoring and discrete-log</a:t>
            </a:r>
          </a:p>
          <a:p>
            <a:pPr lvl="1"/>
            <a:r>
              <a:rPr lang="en-US" dirty="0"/>
              <a:t>Both may fail against quantum computers</a:t>
            </a:r>
          </a:p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Computational </a:t>
            </a:r>
          </a:p>
          <a:p>
            <a:pPr lvl="1"/>
            <a:r>
              <a:rPr lang="en-US" dirty="0"/>
              <a:t>Key length</a:t>
            </a:r>
          </a:p>
          <a:p>
            <a:pPr lvl="1"/>
            <a:r>
              <a:rPr lang="en-US" dirty="0"/>
              <a:t>Output length (ciphertext/signature)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Private key `reverses` public key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</a:t>
            </a:r>
          </a:p>
          <a:p>
            <a:pPr marL="742950" lvl="1" indent="-285750" eaLnBrk="1" hangingPunct="1"/>
            <a:r>
              <a:rPr lang="en-US" altLang="en-US" sz="2000" dirty="0"/>
              <a:t>RSA: very complex (slow) key generation</a:t>
            </a:r>
          </a:p>
          <a:p>
            <a:pPr eaLnBrk="1" hangingPunct="1"/>
            <a:r>
              <a:rPr lang="en-US" altLang="en-US" sz="2200" dirty="0"/>
              <a:t>Most: based on hard modular math problems</a:t>
            </a:r>
          </a:p>
          <a:p>
            <a:pPr marL="742950" lvl="1" indent="-285750" eaLnBrk="1" hangingPunct="1"/>
            <a:endParaRPr lang="en-US" altLang="en-US" sz="1800" dirty="0"/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/>
        </p:nvGraphicFramePr>
        <p:xfrm>
          <a:off x="5513388" y="1397000"/>
          <a:ext cx="3403600" cy="289560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5745163" y="4710113"/>
            <a:ext cx="3171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itchFamily="34" charset="0"/>
                <a:cs typeface="Times New Roman" pitchFamily="18" charset="0"/>
              </a:rPr>
              <a:t>Commercial-grade security</a:t>
            </a:r>
            <a:br>
              <a:rPr lang="en-US" altLang="en-US" sz="2000">
                <a:latin typeface="Tahoma" pitchFamily="34" charset="0"/>
                <a:cs typeface="Times New Roman" pitchFamily="18" charset="0"/>
              </a:rPr>
            </a:br>
            <a:r>
              <a:rPr lang="en-US" altLang="en-US" sz="2000">
                <a:latin typeface="Tahoma" pitchFamily="34" charset="0"/>
                <a:cs typeface="Times New Roman" pitchFamily="18" charset="0"/>
              </a:rPr>
              <a:t>Lenstra &amp; Verheul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the use of PKC</a:t>
            </a:r>
          </a:p>
          <a:p>
            <a:r>
              <a:rPr lang="en-US" dirty="0"/>
              <a:t>In particular: apply PKC only to </a:t>
            </a:r>
            <a:r>
              <a:rPr lang="en-US" b="1" dirty="0"/>
              <a:t>short inputs</a:t>
            </a:r>
          </a:p>
          <a:p>
            <a:r>
              <a:rPr lang="en-US" dirty="0"/>
              <a:t>How ??</a:t>
            </a:r>
          </a:p>
          <a:p>
            <a:pPr lvl="1"/>
            <a:r>
              <a:rPr lang="en-US" dirty="0"/>
              <a:t>For signatures:</a:t>
            </a:r>
          </a:p>
          <a:p>
            <a:pPr lvl="2"/>
            <a:r>
              <a:rPr lang="en-US" b="1" dirty="0"/>
              <a:t>Hash-then-sign</a:t>
            </a:r>
          </a:p>
          <a:p>
            <a:pPr lvl="1"/>
            <a:r>
              <a:rPr lang="en-US" dirty="0"/>
              <a:t>For public-key encryption: </a:t>
            </a:r>
          </a:p>
          <a:p>
            <a:pPr lvl="2"/>
            <a:r>
              <a:rPr lang="en-US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267450" y="3482713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14375" y="3539863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 (`enveloping`)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398463" y="1176337"/>
            <a:ext cx="8334375" cy="203572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But use a public key encryption system to exchange the shared key (Alice generates the k, encrypt it under Bob’s public key and send it to Bob, Bob can then recover this key).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895350" y="4225663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 err="1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01875" y="3690676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628650" y="5149588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280860" y="4792400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581275" y="4673338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828925" y="4435213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4943475" y="4454263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559550" y="3603363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3971925" y="5130538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10425" y="4682863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039100" y="5197213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367713" y="4735530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Hard Modular Math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No efficient solution, in spite of extensive efforts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But: </a:t>
                </a:r>
                <a:r>
                  <a:rPr lang="en-US" altLang="en-US" sz="2000" b="1" dirty="0">
                    <a:sym typeface="Symbol" pitchFamily="18" charset="2"/>
                  </a:rPr>
                  <a:t>verification</a:t>
                </a:r>
                <a:r>
                  <a:rPr lang="en-US" altLang="en-US" sz="2000" dirty="0">
                    <a:sym typeface="Symbol" pitchFamily="18" charset="2"/>
                  </a:rPr>
                  <a:t> of solutions is easy (`one-way’ hardness)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Discrete log: exponentiation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1: Factoring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Choose randomly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</a:t>
                </a:r>
                <a:r>
                  <a:rPr lang="en-US" altLang="en-US" sz="2000" i="1" baseline="-25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R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LargePrimes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Given  </a:t>
                </a:r>
                <a:r>
                  <a:rPr lang="en-US" altLang="en-US" sz="2000" i="1" dirty="0">
                    <a:sym typeface="Symbol" pitchFamily="18" charset="2"/>
                  </a:rPr>
                  <a:t>n =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pq</a:t>
                </a:r>
                <a:r>
                  <a:rPr lang="en-US" altLang="en-US" sz="2000" dirty="0">
                    <a:sym typeface="Symbol" pitchFamily="18" charset="2"/>
                  </a:rPr>
                  <a:t>, it is infeasible to find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endParaRPr lang="en-US" altLang="en-US" sz="2000" dirty="0"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Verification? Easy, just multiply factors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Basis for the RSA cryptosystem and many other tools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2: Discrete logarithm in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400" b="1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𝑝</m:t>
                    </m:r>
                  </m:oMath>
                </a14:m>
                <a:r>
                  <a:rPr lang="en-US" altLang="en-US" sz="2200" dirty="0">
                    <a:sym typeface="Symbol" pitchFamily="18" charset="2"/>
                  </a:rPr>
                  <a:t> is a safe prime [details in textbook]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Given random number, find its (discrete) logarithm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Verification is efficient by exponentiation: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O((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lg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n)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3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Basis for the </a:t>
                </a:r>
                <a:r>
                  <a:rPr lang="en-US" altLang="en-US" sz="2000" dirty="0" err="1">
                    <a:sym typeface="Symbol" pitchFamily="18" charset="2"/>
                  </a:rPr>
                  <a:t>Diffie</a:t>
                </a:r>
                <a:r>
                  <a:rPr lang="en-US" altLang="en-US" sz="2000" dirty="0">
                    <a:sym typeface="Symbol" pitchFamily="18" charset="2"/>
                  </a:rPr>
                  <a:t>-Hellman Key Exchange and many other tools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We first discuss key-Exchange problem, then [DH] and disc-log</a:t>
                </a:r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99" t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  <a:p>
            <a:pPr marL="1143000" lvl="2" indent="-228600" eaLnBrk="1" hangingPunct="1"/>
            <a:r>
              <a:rPr lang="en-US" altLang="en-US" dirty="0"/>
              <a:t>Otherwise seems trivial </a:t>
            </a:r>
          </a:p>
          <a:p>
            <a:pPr marL="1143000" lvl="2" indent="-228600" eaLnBrk="1" hangingPunct="1"/>
            <a:r>
              <a:rPr lang="en-US" altLang="en-US" dirty="0"/>
              <a:t>Actually, we’ll later show it’s also useful in this case…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16211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05" y="525215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83" y="4465615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220788" y="5638707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3819779" y="5366807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5236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1365813" y="4502552"/>
            <a:ext cx="605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 correctness; both parties compute the same shared key, and key indistinguishability (see next slide).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08F1A-F995-064B-BD53-FC56A422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7" y="1805652"/>
            <a:ext cx="8471397" cy="31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6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81626" y="2824644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/>
          <p:nvPr/>
        </p:nvCxnSpPr>
        <p:spPr bwMode="auto">
          <a:xfrm flipH="1">
            <a:off x="2854627" y="3624219"/>
            <a:ext cx="3983795" cy="1149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XOR (One Time Pad) Key Exchange?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" y="131242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04" y="131242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36764" y="209202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52883" y="2092017"/>
            <a:ext cx="308641" cy="3151845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38422" y="2092020"/>
            <a:ext cx="87623" cy="315184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19963" y="159615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09752" y="159615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644" y="2639978"/>
            <a:ext cx="23689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‘XOR-locks’ key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6856524" y="3082848"/>
            <a:ext cx="22493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Bob also XOR-locks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601426" y="3739201"/>
            <a:ext cx="224933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XORs again to</a:t>
            </a:r>
          </a:p>
          <a:p>
            <a:r>
              <a:rPr lang="en-US" dirty="0"/>
              <a:t>remove her </a:t>
            </a:r>
            <a:r>
              <a:rPr lang="en-US" dirty="0" err="1"/>
              <a:t>xor</a:t>
            </a:r>
            <a:r>
              <a:rPr lang="en-US" dirty="0"/>
              <a:t>-lock</a:t>
            </a:r>
            <a:endParaRPr lang="he-IL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89731" y="4388076"/>
            <a:ext cx="3966793" cy="1677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6856524" y="4356628"/>
            <a:ext cx="204414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Bob removes his</a:t>
            </a:r>
            <a:br>
              <a:rPr lang="en-US" b="1" dirty="0"/>
            </a:br>
            <a:r>
              <a:rPr lang="en-US" b="1" dirty="0" err="1"/>
              <a:t>xor</a:t>
            </a:r>
            <a:r>
              <a:rPr lang="en-US" b="1" dirty="0"/>
              <a:t>-lock: 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3881" y="2411513"/>
                <a:ext cx="1537424" cy="730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881" y="2411513"/>
                <a:ext cx="1537424" cy="730136"/>
              </a:xfrm>
              <a:prstGeom prst="rect">
                <a:avLst/>
              </a:prstGeom>
              <a:blipFill>
                <a:blip r:embed="rId5"/>
                <a:stretch>
                  <a:fillRect b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956834" y="3254393"/>
                <a:ext cx="2567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34" y="3254393"/>
                <a:ext cx="2567754" cy="369332"/>
              </a:xfrm>
              <a:prstGeom prst="rect">
                <a:avLst/>
              </a:prstGeom>
              <a:blipFill>
                <a:blip r:embed="rId6"/>
                <a:stretch>
                  <a:fillRect l="-2138" r="-2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854838" y="4441808"/>
                <a:ext cx="1934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838" y="4441808"/>
                <a:ext cx="1934760" cy="369332"/>
              </a:xfrm>
              <a:prstGeom prst="rect">
                <a:avLst/>
              </a:prstGeom>
              <a:blipFill>
                <a:blip r:embed="rId7"/>
                <a:stretch>
                  <a:fillRect l="-188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838422" y="4874532"/>
                <a:ext cx="1906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422" y="4874532"/>
                <a:ext cx="1906932" cy="369332"/>
              </a:xfrm>
              <a:prstGeom prst="rect">
                <a:avLst/>
              </a:prstGeom>
              <a:blipFill>
                <a:blip r:embed="rId8"/>
                <a:stretch>
                  <a:fillRect l="-191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597559" y="4331049"/>
                <a:ext cx="199324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9" y="4331049"/>
                <a:ext cx="1993241" cy="369332"/>
              </a:xfrm>
              <a:prstGeom prst="rect">
                <a:avLst/>
              </a:prstGeom>
              <a:blipFill>
                <a:blip r:embed="rId9"/>
                <a:stretch>
                  <a:fillRect l="-3364" r="-152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תמונה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05" y="1319260"/>
            <a:ext cx="587501" cy="587501"/>
          </a:xfrm>
          <a:prstGeom prst="rect">
            <a:avLst/>
          </a:prstGeom>
        </p:spPr>
      </p:pic>
      <p:sp>
        <p:nvSpPr>
          <p:cNvPr id="25" name="Straight Connector 11"/>
          <p:cNvSpPr>
            <a:spLocks/>
          </p:cNvSpPr>
          <p:nvPr/>
        </p:nvSpPr>
        <p:spPr bwMode="auto">
          <a:xfrm flipV="1">
            <a:off x="4713455" y="2062720"/>
            <a:ext cx="131826" cy="3181143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TextBox 26"/>
          <p:cNvSpPr txBox="1"/>
          <p:nvPr/>
        </p:nvSpPr>
        <p:spPr>
          <a:xfrm>
            <a:off x="3973375" y="1773768"/>
            <a:ext cx="20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Eavesdropper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7559" y="554915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secure?</a:t>
            </a:r>
          </a:p>
        </p:txBody>
      </p:sp>
    </p:spTree>
    <p:extLst>
      <p:ext uri="{BB962C8B-B14F-4D97-AF65-F5344CB8AC3E}">
        <p14:creationId xmlns:p14="http://schemas.microsoft.com/office/powerpoint/2010/main" val="6890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1" grpId="0"/>
      <p:bldP spid="65" grpId="0"/>
      <p:bldP spid="66" grpId="0"/>
      <p:bldP spid="67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54627" y="3235112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>
            <a:endCxn id="22" idx="1"/>
          </p:cNvCxnSpPr>
          <p:nvPr/>
        </p:nvCxnSpPr>
        <p:spPr bwMode="auto">
          <a:xfrm flipH="1">
            <a:off x="2854627" y="3975919"/>
            <a:ext cx="3983795" cy="1149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Can we use XOR (One Time Pad) as lock?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" y="131242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04" y="131242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36764" y="209202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54627" y="2092018"/>
            <a:ext cx="269573" cy="399929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59978" y="2092020"/>
            <a:ext cx="66068" cy="399929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19963" y="159615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09752" y="159615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644" y="2991678"/>
            <a:ext cx="23689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‘XOR-locks’ key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6856524" y="3434548"/>
            <a:ext cx="22493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Bob also XOR-locks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601426" y="4090901"/>
            <a:ext cx="224933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XORs again to</a:t>
            </a:r>
          </a:p>
          <a:p>
            <a:r>
              <a:rPr lang="en-US" dirty="0"/>
              <a:t>remove her lock</a:t>
            </a:r>
            <a:endParaRPr lang="he-IL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89731" y="4739776"/>
            <a:ext cx="3966793" cy="1677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6856524" y="4943059"/>
            <a:ext cx="204414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Bob removes his</a:t>
            </a:r>
            <a:br>
              <a:rPr lang="en-US" b="1" dirty="0"/>
            </a:br>
            <a:r>
              <a:rPr lang="en-US" b="1" dirty="0"/>
              <a:t>lock: 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3881" y="2763213"/>
                <a:ext cx="1703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881" y="2763213"/>
                <a:ext cx="1703608" cy="369332"/>
              </a:xfrm>
              <a:prstGeom prst="rect">
                <a:avLst/>
              </a:prstGeom>
              <a:blipFill>
                <a:blip r:embed="rId5"/>
                <a:stretch>
                  <a:fillRect l="-3584" r="-107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166165" y="3520313"/>
                <a:ext cx="2567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165" y="3520313"/>
                <a:ext cx="2567754" cy="369332"/>
              </a:xfrm>
              <a:prstGeom prst="rect">
                <a:avLst/>
              </a:prstGeom>
              <a:blipFill>
                <a:blip r:embed="rId6"/>
                <a:stretch>
                  <a:fillRect l="-2133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993394" y="4279849"/>
                <a:ext cx="1934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394" y="4279849"/>
                <a:ext cx="1934760" cy="369332"/>
              </a:xfrm>
              <a:prstGeom prst="rect">
                <a:avLst/>
              </a:prstGeom>
              <a:blipFill>
                <a:blip r:embed="rId7"/>
                <a:stretch>
                  <a:fillRect l="-1893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860464" y="5600261"/>
                <a:ext cx="1906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464" y="5600261"/>
                <a:ext cx="1906932" cy="369332"/>
              </a:xfrm>
              <a:prstGeom prst="rect">
                <a:avLst/>
              </a:prstGeom>
              <a:blipFill>
                <a:blip r:embed="rId8"/>
                <a:stretch>
                  <a:fillRect l="-191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597559" y="4682749"/>
                <a:ext cx="199324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9" y="4682749"/>
                <a:ext cx="1993241" cy="369332"/>
              </a:xfrm>
              <a:prstGeom prst="rect">
                <a:avLst/>
              </a:prstGeom>
              <a:blipFill>
                <a:blip r:embed="rId9"/>
                <a:stretch>
                  <a:fillRect l="-3364" r="-152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95288" y="5084763"/>
            <a:ext cx="548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</a:rPr>
              <a:t>No! Adversary can find </a:t>
            </a:r>
            <a:r>
              <a:rPr lang="en-US" altLang="en-US" sz="2400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</a:rPr>
              <a:t>! How? </a:t>
            </a:r>
            <a:r>
              <a:rPr lang="en-US" altLang="en-US" sz="2400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en-US" sz="2400" dirty="0">
              <a:solidFill>
                <a:srgbClr val="FF3300"/>
              </a:solidFill>
              <a:latin typeface="Tahoma" pitchFamily="34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9" name="Text Box 4"/>
          <p:cNvSpPr txBox="1">
            <a:spLocks noChangeArrowheads="1"/>
          </p:cNvSpPr>
          <p:nvPr/>
        </p:nvSpPr>
        <p:spPr bwMode="auto">
          <a:xfrm>
            <a:off x="5241166" y="2209350"/>
            <a:ext cx="54800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</a:rPr>
              <a:t>Same attack if we multiply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  <a:sym typeface="Symbol" pitchFamily="18" charset="2"/>
              </a:rPr>
              <a:t>(instead of </a:t>
            </a:r>
            <a:r>
              <a:rPr lang="en-US" altLang="en-US" sz="2400" dirty="0" err="1">
                <a:solidFill>
                  <a:srgbClr val="FF3300"/>
                </a:solidFill>
                <a:latin typeface="Tahoma" pitchFamily="34" charset="0"/>
                <a:cs typeface="Times New Roman" pitchFamily="18" charset="0"/>
                <a:sym typeface="Symbol" pitchFamily="18" charset="2"/>
              </a:rPr>
              <a:t>xor</a:t>
            </a: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  <a:sym typeface="Symbol" pitchFamily="18" charset="2"/>
              </a:rPr>
              <a:t>)</a:t>
            </a:r>
            <a:endParaRPr lang="en-US" altLang="en-US" sz="2000" dirty="0">
              <a:solidFill>
                <a:srgbClr val="FF3300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solidFill>
                <a:srgbClr val="FF3300"/>
              </a:solidFill>
              <a:latin typeface="Tahoma" pitchFamily="34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55D7D-AAE7-4983-8B71-D45A778345ED}"/>
              </a:ext>
            </a:extLst>
          </p:cNvPr>
          <p:cNvSpPr txBox="1"/>
          <p:nvPr/>
        </p:nvSpPr>
        <p:spPr>
          <a:xfrm>
            <a:off x="395288" y="5507928"/>
            <a:ext cx="5963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k=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k’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’’ 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k’’’=(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3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54627" y="2993382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/>
          <p:nvPr/>
        </p:nvCxnSpPr>
        <p:spPr bwMode="auto">
          <a:xfrm flipH="1">
            <a:off x="2854627" y="3362714"/>
            <a:ext cx="4005351" cy="4864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448762" cy="7794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  <a:latin typeface="Pristina" panose="03060402040406080204" pitchFamily="66" charset="0"/>
              </a:rPr>
              <a:t>Exponentiation </a:t>
            </a:r>
            <a:r>
              <a:rPr lang="en-US" altLang="en-US" dirty="0"/>
              <a:t>Key Exchange Protocol 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8" y="135442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42" y="1344732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" name="תמונה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276" y="789312"/>
            <a:ext cx="901192" cy="901192"/>
          </a:xfrm>
          <a:prstGeom prst="rect">
            <a:avLst/>
          </a:prstGeom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36764" y="185029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70503" y="2092018"/>
            <a:ext cx="243187" cy="302881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59978" y="1850290"/>
            <a:ext cx="45719" cy="3270539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19963" y="135442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09752" y="135442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9421" y="2507244"/>
                <a:ext cx="2428870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random key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randomizer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21" y="2507244"/>
                <a:ext cx="2428870" cy="646331"/>
              </a:xfrm>
              <a:prstGeom prst="rect">
                <a:avLst/>
              </a:prstGeom>
              <a:blipFill>
                <a:blip r:embed="rId6"/>
                <a:stretch>
                  <a:fillRect l="-200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17984" y="2540567"/>
                <a:ext cx="684226" cy="37427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984" y="2540567"/>
                <a:ext cx="684226" cy="374270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93012" y="2823626"/>
                <a:ext cx="1600375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</a:t>
                </a:r>
                <a:br>
                  <a:rPr lang="en-US" dirty="0"/>
                </a:br>
                <a:r>
                  <a:rPr lang="en-US" dirty="0"/>
                  <a:t>randomizer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012" y="2823626"/>
                <a:ext cx="1600375" cy="646331"/>
              </a:xfrm>
              <a:prstGeom prst="rect">
                <a:avLst/>
              </a:prstGeom>
              <a:blipFill>
                <a:blip r:embed="rId8"/>
                <a:stretch>
                  <a:fillRect l="-343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392834" y="3688128"/>
                <a:ext cx="1217834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remove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34" y="3688128"/>
                <a:ext cx="1217834" cy="369332"/>
              </a:xfrm>
              <a:prstGeom prst="rect">
                <a:avLst/>
              </a:prstGeom>
              <a:blipFill>
                <a:blip r:embed="rId9"/>
                <a:stretch>
                  <a:fillRect l="-40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3551433" y="3775412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b="1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54627" y="3990049"/>
            <a:ext cx="4001897" cy="6757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851131" y="4431537"/>
                <a:ext cx="1986569" cy="74898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/>
                  <a:t>Key:</a:t>
                </a:r>
                <a:br>
                  <a:rPr lang="en-US" b="1" dirty="0"/>
                </a:b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(1/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he-IL" b="1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131" y="4431537"/>
                <a:ext cx="1986569" cy="748988"/>
              </a:xfrm>
              <a:prstGeom prst="rect">
                <a:avLst/>
              </a:prstGeom>
              <a:blipFill>
                <a:blip r:embed="rId10"/>
                <a:stretch>
                  <a:fillRect l="-2761" t="-4878" b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97948" y="1850288"/>
                <a:ext cx="278794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Agree on some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48" y="1850288"/>
                <a:ext cx="2787943" cy="369332"/>
              </a:xfrm>
              <a:prstGeom prst="rect">
                <a:avLst/>
              </a:prstGeom>
              <a:blipFill>
                <a:blip r:embed="rId11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788726" y="3130232"/>
                <a:ext cx="2047868" cy="43710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26" y="3130232"/>
                <a:ext cx="2047868" cy="437107"/>
              </a:xfrm>
              <a:prstGeom prst="rect">
                <a:avLst/>
              </a:prstGeom>
              <a:blipFill>
                <a:blip r:embed="rId12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153099" y="3781395"/>
                <a:ext cx="2333588" cy="47198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9" y="3781395"/>
                <a:ext cx="2333588" cy="471989"/>
              </a:xfrm>
              <a:prstGeom prst="rect">
                <a:avLst/>
              </a:prstGeom>
              <a:blipFill>
                <a:blip r:embed="rId1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1014" y="4390373"/>
                <a:ext cx="684803" cy="73045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/>
                  <a:t>Key:</a:t>
                </a:r>
                <a:br>
                  <a:rPr lang="en-US" b="1" dirty="0"/>
                </a:b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  <m:sup/>
                    </m:sSup>
                  </m:oMath>
                </a14:m>
                <a:endParaRPr lang="he-IL" b="1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4" y="4390373"/>
                <a:ext cx="684803" cy="730456"/>
              </a:xfrm>
              <a:prstGeom prst="rect">
                <a:avLst/>
              </a:prstGeom>
              <a:blipFill>
                <a:blip r:embed="rId14"/>
                <a:stretch>
                  <a:fillRect l="-8036" t="-4167" r="-62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572238" y="5106014"/>
            <a:ext cx="167225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this secure?</a:t>
            </a:r>
            <a:endParaRPr lang="he-IL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72238" y="5379658"/>
                <a:ext cx="6537367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</a:t>
                </a:r>
                <a:r>
                  <a:rPr lang="en-US" dirty="0">
                    <a:solidFill>
                      <a:srgbClr val="FF0000"/>
                    </a:solidFill>
                  </a:rPr>
                  <a:t>. Computing log over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is not hard! So attacker computes…</a:t>
                </a:r>
                <a:endParaRPr lang="he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38" y="5379658"/>
                <a:ext cx="6537367" cy="369332"/>
              </a:xfrm>
              <a:prstGeom prst="rect">
                <a:avLst/>
              </a:prstGeom>
              <a:blipFill>
                <a:blip r:embed="rId15"/>
                <a:stretch>
                  <a:fillRect l="-840" t="-8197" r="-65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144342" y="5803062"/>
                <a:ext cx="4414478" cy="65126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=___________ 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____________ </a:t>
                </a:r>
                <a:endParaRPr lang="he-IL" dirty="0"/>
              </a:p>
              <a:p>
                <a:endParaRPr lang="he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342" y="5803062"/>
                <a:ext cx="4414478" cy="651269"/>
              </a:xfrm>
              <a:prstGeom prst="rect">
                <a:avLst/>
              </a:prstGeom>
              <a:blipFill>
                <a:blip r:embed="rId16"/>
                <a:stretch>
                  <a:fillRect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226342" y="5418930"/>
            <a:ext cx="1864613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But </a:t>
            </a:r>
            <a:r>
              <a:rPr lang="en-US" b="1" dirty="0">
                <a:solidFill>
                  <a:srgbClr val="0000FF"/>
                </a:solidFill>
              </a:rPr>
              <a:t>discrete</a:t>
            </a:r>
            <a:r>
              <a:rPr lang="en-US" dirty="0">
                <a:solidFill>
                  <a:srgbClr val="0000FF"/>
                </a:solidFill>
              </a:rPr>
              <a:t>-log</a:t>
            </a:r>
          </a:p>
          <a:p>
            <a:r>
              <a:rPr lang="en-US" dirty="0">
                <a:solidFill>
                  <a:srgbClr val="0000FF"/>
                </a:solidFill>
              </a:rPr>
              <a:t>may be hard!</a:t>
            </a:r>
            <a:endParaRPr lang="he-IL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6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6" grpId="0"/>
      <p:bldP spid="67" grpId="0"/>
      <p:bldP spid="68" grpId="0"/>
      <p:bldP spid="69" grpId="0"/>
      <p:bldP spid="32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86157" y="2877772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/>
          <p:nvPr/>
        </p:nvCxnSpPr>
        <p:spPr bwMode="auto">
          <a:xfrm flipH="1">
            <a:off x="2886157" y="3269964"/>
            <a:ext cx="4005352" cy="37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448762" cy="7794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  <a:latin typeface="Pristina" panose="03060402040406080204" pitchFamily="66" charset="0"/>
              </a:rPr>
              <a:t>Discrete Exponentiation </a:t>
            </a:r>
            <a:r>
              <a:rPr lang="en-US" altLang="en-US" dirty="0"/>
              <a:t>Key Exchange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81" y="1518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54" y="1598335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" name="תמונה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276" y="789312"/>
            <a:ext cx="901192" cy="901192"/>
          </a:xfrm>
          <a:prstGeom prst="rect">
            <a:avLst/>
          </a:prstGeom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68294" y="173468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86157" y="1757538"/>
            <a:ext cx="269573" cy="3191813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91508" y="1734680"/>
            <a:ext cx="45719" cy="3270539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51493" y="123881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41282" y="123881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72483" y="2338614"/>
                <a:ext cx="2051395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randomizer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83" y="2338614"/>
                <a:ext cx="2051395" cy="646331"/>
              </a:xfrm>
              <a:prstGeom prst="rect">
                <a:avLst/>
              </a:prstGeom>
              <a:blipFill>
                <a:blip r:embed="rId16"/>
                <a:stretch>
                  <a:fillRect l="-237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49514" y="2424957"/>
                <a:ext cx="1307281" cy="37427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514" y="2424957"/>
                <a:ext cx="1307281" cy="374270"/>
              </a:xfrm>
              <a:prstGeom prst="rect">
                <a:avLst/>
              </a:prstGeom>
              <a:blipFill>
                <a:blip r:embed="rId1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924542" y="2708016"/>
                <a:ext cx="153304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</a:t>
                </a:r>
                <a:br>
                  <a:rPr lang="en-US" dirty="0"/>
                </a:br>
                <a:r>
                  <a:rPr lang="en-US" dirty="0"/>
                  <a:t>randomizer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42" y="2708016"/>
                <a:ext cx="1533048" cy="646331"/>
              </a:xfrm>
              <a:prstGeom prst="rect">
                <a:avLst/>
              </a:prstGeom>
              <a:blipFill>
                <a:blip r:embed="rId18"/>
                <a:stretch>
                  <a:fillRect l="-358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35290" y="3536088"/>
                <a:ext cx="1152110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remove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90" y="3536088"/>
                <a:ext cx="1152110" cy="369332"/>
              </a:xfrm>
              <a:prstGeom prst="rect">
                <a:avLst/>
              </a:prstGeom>
              <a:blipFill>
                <a:blip r:embed="rId19"/>
                <a:stretch>
                  <a:fillRect l="-42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3582963" y="3659802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b="1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86157" y="3874439"/>
            <a:ext cx="4001897" cy="6757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123780" y="4500220"/>
                <a:ext cx="3433761" cy="47198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/>
                    </m:sSup>
                  </m:oMath>
                </a14:m>
                <a:r>
                  <a:rPr lang="en-US" b="1" dirty="0"/>
                  <a:t> </a:t>
                </a:r>
                <a:endParaRPr lang="he-IL" b="1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780" y="4500220"/>
                <a:ext cx="3433761" cy="471989"/>
              </a:xfrm>
              <a:prstGeom prst="rect">
                <a:avLst/>
              </a:prstGeom>
              <a:blipFill>
                <a:blip r:embed="rId2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29478" y="1734678"/>
                <a:ext cx="3022366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Agree on some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478" y="1734678"/>
                <a:ext cx="3022366" cy="369332"/>
              </a:xfrm>
              <a:prstGeom prst="rect">
                <a:avLst/>
              </a:prstGeom>
              <a:blipFill>
                <a:blip r:embed="rId11"/>
                <a:stretch>
                  <a:fillRect l="-16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968593" y="3027499"/>
                <a:ext cx="2399503" cy="4654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593" y="3027499"/>
                <a:ext cx="2399503" cy="465448"/>
              </a:xfrm>
              <a:prstGeom prst="rect">
                <a:avLst/>
              </a:prstGeom>
              <a:blipFill>
                <a:blip r:embed="rId2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911317" y="3615983"/>
                <a:ext cx="2721707" cy="47198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17" y="3615983"/>
                <a:ext cx="2721707" cy="471989"/>
              </a:xfrm>
              <a:prstGeom prst="rect">
                <a:avLst/>
              </a:prstGeom>
              <a:blipFill>
                <a:blip r:embed="rId2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278279" y="5437095"/>
            <a:ext cx="198002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b="1" u="sng" dirty="0">
                <a:solidFill>
                  <a:srgbClr val="FF0000"/>
                </a:solidFill>
              </a:rPr>
              <a:t>this</a:t>
            </a:r>
            <a:r>
              <a:rPr lang="en-US" dirty="0">
                <a:solidFill>
                  <a:srgbClr val="FF0000"/>
                </a:solidFill>
              </a:rPr>
              <a:t> secure???</a:t>
            </a:r>
            <a:endParaRPr lang="he-IL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804932" y="5434626"/>
                <a:ext cx="5350632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</a:t>
                </a:r>
                <a:r>
                  <a:rPr lang="en-US" dirty="0">
                    <a:solidFill>
                      <a:srgbClr val="FF0000"/>
                    </a:solidFill>
                  </a:rPr>
                  <a:t>t for ‘bad’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, e.g.,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for some integer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he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32" y="5434626"/>
                <a:ext cx="5350632" cy="369332"/>
              </a:xfrm>
              <a:prstGeom prst="rect">
                <a:avLst/>
              </a:prstGeom>
              <a:blipFill>
                <a:blip r:embed="rId24"/>
                <a:stretch>
                  <a:fillRect l="-91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932320" y="5798919"/>
                <a:ext cx="6312241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‘</a:t>
                </a:r>
                <a:r>
                  <a:rPr lang="en-US" b="1" dirty="0">
                    <a:solidFill>
                      <a:srgbClr val="0000FF"/>
                    </a:solidFill>
                  </a:rPr>
                  <a:t>Yes</a:t>
                </a:r>
                <a:r>
                  <a:rPr lang="en-US" dirty="0">
                    <a:solidFill>
                      <a:srgbClr val="0000FF"/>
                    </a:solidFill>
                  </a:rPr>
                  <a:t>’ [assumption…] for ‘safe prime’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(for prime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)</a:t>
                </a:r>
                <a:endParaRPr lang="he-IL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320" y="5798919"/>
                <a:ext cx="6312241" cy="369332"/>
              </a:xfrm>
              <a:prstGeom prst="rect">
                <a:avLst/>
              </a:prstGeom>
              <a:blipFill>
                <a:blip r:embed="rId25"/>
                <a:stretch>
                  <a:fillRect l="-870" t="-8197" r="-1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1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DH Key Exchange Protocol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Computing logarithm is quite efficient over the reals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Consider </a:t>
                </a:r>
                <a:r>
                  <a:rPr lang="en-US" altLang="en-US" sz="2400" dirty="0">
                    <a:sym typeface="Symbol" pitchFamily="18" charset="2"/>
                  </a:rPr>
                  <a:t>a cyclic multiplicative group </a:t>
                </a:r>
                <a:r>
                  <a:rPr lang="en-US" altLang="en-US" sz="2400" dirty="0"/>
                  <a:t>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Cyclic group: exists </a:t>
                </a:r>
                <a:r>
                  <a:rPr lang="en-US" altLang="en-US" sz="2000" u="sng" dirty="0"/>
                  <a:t>generator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Discrete log problem: given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={1,…p-1} is cyclic [multiplications mod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]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disc-log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sz="1800" dirty="0"/>
                  <a:t>Using the </a:t>
                </a:r>
                <a:r>
                  <a:rPr lang="en-US" altLang="en-US" sz="1800" dirty="0" err="1"/>
                  <a:t>Pohlig</a:t>
                </a:r>
                <a:r>
                  <a:rPr lang="en-US" altLang="en-US" sz="1800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Check!! 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+mn-ea"/>
                  </a:rPr>
                  <a:t>, e.g., in Op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enSSL’16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b="1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en-US" sz="2000" b="1" dirty="0"/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87" t="-1533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1"/>
                <a:r>
                  <a:rPr lang="en-US" sz="3600" dirty="0"/>
                  <a:t>Discrete Log Assumption</a:t>
                </a:r>
                <a:br>
                  <a:rPr lang="en-US" sz="3600" dirty="0"/>
                </a:br>
                <a:r>
                  <a:rPr lang="en-US" sz="3600" dirty="0"/>
                  <a:t>[for safe prime group: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3600" dirty="0"/>
                  <a:t>]</a:t>
                </a:r>
                <a:endParaRPr lang="he-IL" sz="3600" dirty="0"/>
              </a:p>
            </p:txBody>
          </p:sp>
        </mc:Choice>
        <mc:Fallback xmlns="">
          <p:sp>
            <p:nvSpPr>
              <p:cNvPr id="2" name="כותרת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78" t="-12598" b="-84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32462" y="1598645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A, and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-bit safe prime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𝐺𝑒𝑛𝑒𝑟𝑎𝑡𝑜𝑟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$</m:t>
                                    </m:r>
                                  </m:e>
                                </m:groupCh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blipFill>
                <a:blip r:embed="rId4"/>
                <a:stretch>
                  <a:fillRect l="-774" r="-774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400" dirty="0"/>
                  <a:t>Comments: 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Similar assumptions for (some) other groups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Knowing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it is easy to find a generator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Any generator (primitive element) will do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blipFill>
                <a:blip r:embed="rId5"/>
                <a:stretch>
                  <a:fillRect l="-1480" t="-2724" r="-463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[DH76]: DH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2082" y="1109348"/>
                <a:ext cx="8051800" cy="4373563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Key Exchange Protocols 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Without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A, 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2082" y="1109348"/>
                <a:ext cx="8051800" cy="4373563"/>
              </a:xfrm>
              <a:blipFill>
                <a:blip r:embed="rId3"/>
                <a:stretch>
                  <a:fillRect l="-303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A25F6BA-718A-D743-85AC-20B1136A6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dirty="0"/>
              <a:t>A brief overview of mainly modular arithmetic.</a:t>
            </a:r>
          </a:p>
          <a:p>
            <a:pPr lvl="1"/>
            <a:r>
              <a:rPr lang="en-US" dirty="0"/>
              <a:t>The minimalist set we need in topics covered in this course.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33D8B87-A759-2F4D-B7AF-8DB844613FC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2230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One-Round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15942"/>
                <a:ext cx="8051800" cy="2698907"/>
              </a:xfrm>
            </p:spPr>
            <p:txBody>
              <a:bodyPr/>
              <a:lstStyle/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Establish shared key between Alice and Bob </a:t>
                </a:r>
                <a:r>
                  <a:rPr lang="en-US" altLang="en-US" sz="2400" b="1" dirty="0"/>
                  <a:t>Without </a:t>
                </a:r>
                <a:r>
                  <a:rPr lang="en-US" altLang="en-US" sz="2400" dirty="0"/>
                  <a:t>assuming an existing shared (‘master’) key !!</a:t>
                </a:r>
                <a:endParaRPr lang="en-US" altLang="en-US" sz="2400" b="1" dirty="0"/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Use public information from A, B to setup shared secret key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400" dirty="0"/>
                  <a:t>. </a:t>
                </a:r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Typical protocols: only one round, two functions: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Key-generation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𝐾𝐺</m:t>
                        </m:r>
                      </m:e>
                    </m:d>
                  </m:oMath>
                </a14:m>
                <a:r>
                  <a:rPr lang="en-US" altLang="en-US" sz="2000" dirty="0"/>
                  <a:t> , Key-combining </a:t>
                </a:r>
                <a14:m>
                  <m:oMath xmlns:m="http://schemas.openxmlformats.org/officeDocument/2006/math">
                    <m:r>
                      <a:rPr lang="en-US" alt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𝐾𝐶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15942"/>
                <a:ext cx="8051800" cy="2698907"/>
              </a:xfrm>
              <a:blipFill>
                <a:blip r:embed="rId3"/>
                <a:stretch>
                  <a:fillRect t="-3286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3"/>
          <p:cNvSpPr>
            <a:spLocks/>
          </p:cNvSpPr>
          <p:nvPr/>
        </p:nvSpPr>
        <p:spPr bwMode="auto">
          <a:xfrm>
            <a:off x="1472736" y="390644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8" name="Straight Connector 6"/>
          <p:cNvSpPr>
            <a:spLocks/>
          </p:cNvSpPr>
          <p:nvPr/>
        </p:nvSpPr>
        <p:spPr bwMode="auto">
          <a:xfrm flipV="1">
            <a:off x="1677027" y="3906448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11"/>
          <p:cNvSpPr>
            <a:spLocks/>
          </p:cNvSpPr>
          <p:nvPr/>
        </p:nvSpPr>
        <p:spPr bwMode="auto">
          <a:xfrm flipH="1" flipV="1">
            <a:off x="7070579" y="3906448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4"/>
          <p:cNvSpPr>
            <a:spLocks/>
          </p:cNvSpPr>
          <p:nvPr/>
        </p:nvSpPr>
        <p:spPr bwMode="auto">
          <a:xfrm>
            <a:off x="1688635" y="432944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>
            <a:off x="991426" y="4382427"/>
            <a:ext cx="387656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alt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traight Connector 16"/>
          <p:cNvSpPr>
            <a:spLocks/>
          </p:cNvSpPr>
          <p:nvPr/>
        </p:nvSpPr>
        <p:spPr bwMode="auto">
          <a:xfrm flipH="1">
            <a:off x="1677772" y="470672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Freeform 17"/>
          <p:cNvSpPr>
            <a:spLocks/>
          </p:cNvSpPr>
          <p:nvPr/>
        </p:nvSpPr>
        <p:spPr bwMode="auto">
          <a:xfrm flipH="1">
            <a:off x="7116298" y="4485963"/>
            <a:ext cx="844818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7227527" y="369911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673100" y="36554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1" y="3590959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673" y="369551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49128" y="4923942"/>
                <a:ext cx="4932697" cy="461665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400" b="0" dirty="0"/>
                  <a:t>Shared key: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𝐾𝐶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𝐾𝐶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28" y="4923942"/>
                <a:ext cx="4932697" cy="461665"/>
              </a:xfrm>
              <a:prstGeom prst="rect">
                <a:avLst/>
              </a:prstGeom>
              <a:blipFill>
                <a:blip r:embed="rId6"/>
                <a:stretch>
                  <a:fillRect l="-1854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39878" y="4435922"/>
            <a:ext cx="496344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8305710" y="4485963"/>
            <a:ext cx="496344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736222" y="4317869"/>
            <a:ext cx="841184" cy="1915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Freeform 15"/>
          <p:cNvSpPr>
            <a:spLocks/>
          </p:cNvSpPr>
          <p:nvPr/>
        </p:nvSpPr>
        <p:spPr bwMode="auto">
          <a:xfrm>
            <a:off x="1731569" y="3957935"/>
            <a:ext cx="153326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alt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855406" y="4884189"/>
            <a:ext cx="1238865" cy="1812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052758" y="4860685"/>
                <a:ext cx="448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58" y="4860685"/>
                <a:ext cx="44864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>
            <a:stCxn id="36" idx="1"/>
          </p:cNvCxnSpPr>
          <p:nvPr/>
        </p:nvCxnSpPr>
        <p:spPr bwMode="auto">
          <a:xfrm flipH="1" flipV="1">
            <a:off x="7467540" y="4639205"/>
            <a:ext cx="838170" cy="1438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864958" y="4901528"/>
            <a:ext cx="1440752" cy="2433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519406" y="4974833"/>
                <a:ext cx="448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06" y="4974833"/>
                <a:ext cx="4486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A34A36-6189-47FB-9524-BC1044DEB7DE}"/>
              </a:ext>
            </a:extLst>
          </p:cNvPr>
          <p:cNvSpPr/>
          <p:nvPr/>
        </p:nvSpPr>
        <p:spPr bwMode="auto">
          <a:xfrm>
            <a:off x="773008" y="5546786"/>
            <a:ext cx="7307718" cy="444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Goals: Correctness (above) and key-indistinguishability (in textbook)</a:t>
            </a:r>
          </a:p>
        </p:txBody>
      </p:sp>
    </p:spTree>
    <p:extLst>
      <p:ext uri="{BB962C8B-B14F-4D97-AF65-F5344CB8AC3E}">
        <p14:creationId xmlns:p14="http://schemas.microsoft.com/office/powerpoint/2010/main" val="21568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/>
      <p:bldP spid="15" grpId="0"/>
      <p:bldP spid="20" grpId="0" animBg="1"/>
      <p:bldP spid="35" grpId="0" animBg="1"/>
      <p:bldP spid="36" grpId="0" animBg="1"/>
      <p:bldP spid="39" grpId="0"/>
      <p:bldP spid="41" grpId="0"/>
      <p:bldP spid="47" grpId="0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Simplified Discrete Exponentiation Key Exchange</a:t>
                </a:r>
              </a:p>
              <a:p>
                <a:pPr eaLnBrk="1" hangingPunct="1"/>
                <a:r>
                  <a:rPr lang="en-US" altLang="en-US" sz="2600" dirty="0"/>
                  <a:t>Agree on a random safe prime </a:t>
                </a:r>
                <a:r>
                  <a:rPr lang="en-US" altLang="en-US" sz="2600" i="1" dirty="0"/>
                  <a:t>p </a:t>
                </a:r>
              </a:p>
              <a:p>
                <a:pPr lvl="1" eaLnBrk="1" hangingPunct="1"/>
                <a:r>
                  <a:rPr lang="en-US" altLang="en-US" sz="2200" i="1" dirty="0"/>
                  <a:t>A</a:t>
                </a:r>
                <a:r>
                  <a:rPr lang="en-US" altLang="en-US" sz="2200" dirty="0"/>
                  <a:t>nd generator </a:t>
                </a:r>
                <a:r>
                  <a:rPr lang="en-US" altLang="en-US" sz="2200" i="1" dirty="0"/>
                  <a:t>g </a:t>
                </a:r>
                <a:r>
                  <a:rPr lang="en-US" altLang="en-US" sz="2200" dirty="0"/>
                  <a:t>for the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lang="en-US" altLang="en-US" sz="2200" i="1" dirty="0"/>
              </a:p>
              <a:p>
                <a:pPr eaLnBrk="1" hangingPunct="1"/>
                <a:r>
                  <a:rPr lang="en-US" altLang="en-US" sz="2600" dirty="0"/>
                  <a:t>Alice: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Bob: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To set up a shared key </a:t>
                </a:r>
                <a:r>
                  <a:rPr lang="en-US" altLang="en-US" sz="2600" i="1" dirty="0"/>
                  <a:t>: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  <a:blipFill>
                <a:blip r:embed="rId3"/>
                <a:stretch>
                  <a:fillRect l="-296" t="-227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41170" y="4091734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45461" y="4091734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39013" y="4091734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57070" y="441558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902788" y="4070647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46206" y="48920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589131" y="4492698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395961" y="3884405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41534" y="384074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32" y="4477651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45" y="455560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blipFill>
                <a:blip r:embed="rId6"/>
                <a:stretch>
                  <a:fillRect l="-230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5292" y="416525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2894" y="41862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Diffie-Hellman key exchange is only secure using the authentic public keys</a:t>
            </a:r>
          </a:p>
          <a:p>
            <a:pPr lvl="1" eaLnBrk="1" hangingPunct="1"/>
            <a:r>
              <a:rPr lang="en-US" altLang="en-US" sz="2400" dirty="0"/>
              <a:t>Or (equivalently): against eavesdropper</a:t>
            </a:r>
          </a:p>
          <a:p>
            <a:pPr eaLnBrk="1" hangingPunct="1"/>
            <a:r>
              <a:rPr lang="en-US" altLang="en-US" sz="2800" dirty="0"/>
              <a:t>If Bob simply receives Alice’s public key, [DH] is vulnerable to `Man in the Middle` attack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55" y="3430095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965200"/>
            <a:ext cx="8588375" cy="2374346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Assume authenticated communication</a:t>
            </a:r>
            <a:r>
              <a:rPr lang="en-US" altLang="en-US" sz="1900" dirty="0"/>
              <a:t>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Based on Computational Discrete Log Assumption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But DH requires stronger assumption than Disc-Log: </a:t>
            </a:r>
          </a:p>
          <a:p>
            <a:pPr marL="742950" lvl="1" indent="-285750"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000" dirty="0"/>
              <a:t>Maybe from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 </a:t>
            </a:r>
            <a:r>
              <a:rPr lang="en-US" altLang="en-US" sz="2000" dirty="0">
                <a:solidFill>
                  <a:srgbClr val="FF00FF"/>
                </a:solidFill>
              </a:rPr>
              <a:t>and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/>
              <a:t>, a</a:t>
            </a:r>
            <a:r>
              <a:rPr lang="en-US" altLang="en-US" sz="2000" dirty="0"/>
              <a:t>dversary can compute </a:t>
            </a:r>
            <a:br>
              <a:rPr lang="en-US" altLang="en-US" sz="2000" dirty="0"/>
            </a:b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(without knowing/learning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or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ab</a:t>
            </a:r>
            <a:r>
              <a:rPr lang="en-US" altLang="en-US" sz="2000" dirty="0"/>
              <a:t>)? </a:t>
            </a:r>
          </a:p>
        </p:txBody>
      </p:sp>
      <p:sp>
        <p:nvSpPr>
          <p:cNvPr id="15367" name="Oval 4"/>
          <p:cNvSpPr>
            <a:spLocks noChangeArrowheads="1"/>
          </p:cNvSpPr>
          <p:nvPr/>
        </p:nvSpPr>
        <p:spPr bwMode="auto">
          <a:xfrm>
            <a:off x="145799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Alice</a:t>
            </a:r>
          </a:p>
        </p:txBody>
      </p:sp>
      <p:sp>
        <p:nvSpPr>
          <p:cNvPr id="15368" name="Oval 5"/>
          <p:cNvSpPr>
            <a:spLocks noChangeArrowheads="1"/>
          </p:cNvSpPr>
          <p:nvPr/>
        </p:nvSpPr>
        <p:spPr bwMode="auto">
          <a:xfrm>
            <a:off x="613794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>
            <a:off x="2853406" y="4373008"/>
            <a:ext cx="3284537" cy="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3663031" y="39158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5371" name="Line 8"/>
          <p:cNvSpPr>
            <a:spLocks noChangeShapeType="1"/>
          </p:cNvSpPr>
          <p:nvPr/>
        </p:nvSpPr>
        <p:spPr bwMode="auto">
          <a:xfrm flipH="1">
            <a:off x="2853406" y="4777821"/>
            <a:ext cx="328453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9"/>
          <p:cNvSpPr txBox="1">
            <a:spLocks noChangeArrowheads="1"/>
          </p:cNvSpPr>
          <p:nvPr/>
        </p:nvSpPr>
        <p:spPr bwMode="auto">
          <a:xfrm>
            <a:off x="3842418" y="43730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Computational DH (CDH) Assumption</a:t>
            </a:r>
            <a:br>
              <a:rPr lang="en-US" sz="3200" dirty="0"/>
            </a:br>
            <a:r>
              <a:rPr lang="en-US" sz="3200" dirty="0"/>
              <a:t>[for safe prime group] </a:t>
            </a:r>
            <a:endParaRPr lang="he-IL" sz="32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98726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𝑝𝑟𝑖𝑚𝑒𝑠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𝐺𝑒𝑛𝑒𝑟𝑎𝑡𝑜𝑟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blipFill>
                <a:blip r:embed="rId2"/>
                <a:stretch>
                  <a:fillRect l="-637" r="-31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/>
              <p:cNvSpPr txBox="1">
                <a:spLocks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/>
                  <a:t>as key?</a:t>
                </a: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8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blipFill>
                <a:blip r:embed="rId3"/>
                <a:stretch>
                  <a:fillRect l="-1235" t="-6250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/>
              <p:cNvSpPr txBox="1">
                <a:spLocks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</a:rPr>
                  <a:t> is easy?</a:t>
                </a:r>
                <a:br>
                  <a:rPr lang="en-US" kern="0" dirty="0"/>
                </a:b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9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blipFill>
                <a:blip r:embed="rId4"/>
                <a:stretch>
                  <a:fillRect l="-1235" t="-6383" b="-21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Consider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600" dirty="0"/>
                  <a:t>(multiplicative group for (safe) prime </a:t>
                </a:r>
                <a14:m>
                  <m:oMath xmlns:m="http://schemas.openxmlformats.org/officeDocument/2006/math">
                    <m:r>
                      <a:rPr lang="en-US" altLang="en-US" sz="2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Can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,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dirty="0"/>
                  <a:t> expose </a:t>
                </a:r>
                <a:r>
                  <a:rPr lang="en-US" altLang="en-US" sz="2600" i="1" dirty="0"/>
                  <a:t>something</a:t>
                </a:r>
                <a:r>
                  <a:rPr lang="en-US" altLang="en-US" sz="2600" dirty="0"/>
                  <a:t> about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?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Bad news: 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Specifically: if it is quadratic-residue: 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x=</a:t>
                </a:r>
                <a:r>
                  <a:rPr lang="en-US" altLang="en-US" sz="20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0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p= y</a:t>
                </a:r>
                <a:r>
                  <a:rPr lang="en-US" altLang="en-US" sz="20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en-US" sz="22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Euler showed this holds if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(p-1)/2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=1 mod p </a:t>
                </a:r>
                <a:endParaRPr lang="en-US" altLang="en-US" sz="2200" dirty="0"/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Details in textbook</a:t>
                </a:r>
                <a:endParaRPr lang="en-US" altLang="en-US" sz="14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Good news: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Many of the bits were shown to be as secure as the whole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Also, there are other groups (e.g., </a:t>
                </a:r>
                <a:r>
                  <a:rPr lang="en-US" altLang="en-US" sz="2200" dirty="0" err="1"/>
                  <a:t>Schnorr’s</a:t>
                </a:r>
                <a:r>
                  <a:rPr lang="en-US" altLang="en-US" sz="2200" dirty="0"/>
                  <a:t>), were testing for QR appears to be a hard problem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367" t="-1824" b="-2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Adversary may compute </a:t>
                </a:r>
                <a:r>
                  <a:rPr lang="en-US" altLang="en-US" sz="2600" i="1" dirty="0"/>
                  <a:t>some </a:t>
                </a:r>
                <a:r>
                  <a:rPr lang="en-US" altLang="en-US" sz="2600" dirty="0"/>
                  <a:t>bits over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en-US" sz="26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Two options!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1: Use DH but with a `stronger’ group, e.g., </a:t>
                </a:r>
                <a:r>
                  <a:rPr lang="en-US" altLang="en-US" sz="2600" dirty="0" err="1"/>
                  <a:t>Schnorr’s</a:t>
                </a:r>
                <a:r>
                  <a:rPr lang="en-US" altLang="en-US" sz="2600" dirty="0"/>
                  <a:t> - </a:t>
                </a:r>
                <a:r>
                  <a:rPr lang="en-US" altLang="en-US" sz="2600" b="1" dirty="0"/>
                  <a:t>not</a:t>
                </a:r>
                <a:r>
                  <a:rPr lang="en-US" altLang="en-US" sz="2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600" dirty="0"/>
                  <a:t> (mod safe-prime </a:t>
                </a:r>
                <a14:m>
                  <m:oMath xmlns:m="http://schemas.openxmlformats.org/officeDocument/2006/math">
                    <m:r>
                      <a:rPr lang="en-US" alt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The (stronger) </a:t>
                </a:r>
                <a:r>
                  <a:rPr lang="en-US" altLang="en-US" sz="2200" b="1" dirty="0"/>
                  <a:t>Decisional DH (DDH) Assumption: </a:t>
                </a:r>
                <a:br>
                  <a:rPr lang="en-US" altLang="en-US" sz="2200" b="1" dirty="0"/>
                </a:br>
                <a:r>
                  <a:rPr lang="en-US" altLang="en-US" sz="2200" dirty="0"/>
                  <a:t>adversary can’t </a:t>
                </a:r>
                <a:r>
                  <a:rPr lang="en-US" altLang="en-US" sz="2200" b="1" dirty="0"/>
                  <a:t>distinguish</a:t>
                </a:r>
                <a:r>
                  <a:rPr lang="en-US" altLang="en-US" sz="22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</a:t>
                </a:r>
                <a:br>
                  <a:rPr lang="en-US" altLang="en-US" sz="2200" dirty="0"/>
                </a:br>
                <a:r>
                  <a:rPr lang="en-US" alt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altLang="en-US" sz="22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, for random 𝑎, 𝑏, 𝑐.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2: use DH with safe prime </a:t>
                </a:r>
                <a:r>
                  <a:rPr lang="en-US" altLang="en-US" sz="28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600" dirty="0"/>
                  <a:t>but use a </a:t>
                </a:r>
                <a:r>
                  <a:rPr lang="en-US" altLang="en-US" sz="2600" b="1" dirty="0"/>
                  <a:t>key derivation function (KDF) </a:t>
                </a:r>
                <a:r>
                  <a:rPr lang="en-US" altLang="en-US" sz="2600" dirty="0"/>
                  <a:t>to derive a secure shared key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Applied crypto mostly uses KDF… and we too </a:t>
                </a:r>
                <a:r>
                  <a:rPr lang="en-US" altLang="en-US" sz="2600" dirty="0">
                    <a:sym typeface="Wingdings" panose="05000000000000000000" pitchFamily="2" charset="2"/>
                  </a:rPr>
                  <a:t> </a:t>
                </a:r>
                <a:endParaRPr lang="en-US" altLang="en-US" sz="2600" dirty="0"/>
              </a:p>
              <a:p>
                <a:pPr lvl="2" eaLnBrk="1" hangingPunct="1">
                  <a:lnSpc>
                    <a:spcPct val="90000"/>
                  </a:lnSpc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2532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733814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‘securely’: CDH+KDF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With CDH, adversary may be able to compute some </a:t>
                </a:r>
                <a:r>
                  <a:rPr lang="en-US" altLang="en-US" sz="2600" i="1" dirty="0"/>
                  <a:t>partial</a:t>
                </a:r>
                <a:r>
                  <a:rPr lang="en-US" altLang="en-US" sz="2600" dirty="0"/>
                  <a:t> information about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…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But ‘most bits are random’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Solution: </a:t>
                </a:r>
                <a:r>
                  <a:rPr lang="en-US" altLang="en-US" sz="2600" b="1" dirty="0"/>
                  <a:t>Key Derivation Function (KDF)</a:t>
                </a:r>
                <a:endParaRPr lang="en-US" altLang="en-US" sz="26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Two variants: random-keyed and </a:t>
                </a:r>
                <a:r>
                  <a:rPr lang="en-US" altLang="en-US" sz="2200" dirty="0" err="1"/>
                  <a:t>unkeyed</a:t>
                </a:r>
                <a:r>
                  <a:rPr lang="en-US" altLang="en-US" sz="2200" dirty="0"/>
                  <a:t> (deterministic)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Randomized - KDF: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𝐾𝐷𝐹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KDF</a:t>
                </a:r>
                <a:r>
                  <a:rPr lang="en-US" altLang="en-US" sz="2400" dirty="0"/>
                  <a:t> is a key derivation function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is public random (‘salt’)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Deterministic - crypto-hash: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400" dirty="0"/>
                  <a:t> is </a:t>
                </a:r>
                <a:r>
                  <a:rPr lang="en-US" altLang="en-US" sz="2400" u="sng" dirty="0"/>
                  <a:t>randomness-extracting crypto-hash</a:t>
                </a:r>
                <a:r>
                  <a:rPr lang="en-US" altLang="en-US" sz="2400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No need in salt, but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provably-secure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Question: isn’t (every) PRF a KDF? </a:t>
                </a:r>
                <a:r>
                  <a:rPr lang="en-US" altLang="en-US" sz="1800" dirty="0">
                    <a:solidFill>
                      <a:srgbClr val="FF0000"/>
                    </a:solidFill>
                  </a:rPr>
                  <a:t>[not that easy </a:t>
                </a:r>
                <a:r>
                  <a:rPr lang="en-US" altLang="en-US" sz="1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 ]</a:t>
                </a:r>
                <a:r>
                  <a:rPr lang="en-US" altLang="en-US" sz="1800" dirty="0">
                    <a:solidFill>
                      <a:srgbClr val="FF0000"/>
                    </a:solidFill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1800" dirty="0">
                    <a:solidFill>
                      <a:srgbClr val="FF0000"/>
                    </a:solidFill>
                  </a:rPr>
                  <a:t>Note: definition of KDF isn’t trivial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  <a:blipFill>
                <a:blip r:embed="rId3"/>
                <a:stretch>
                  <a:fillRect l="-363" t="-1963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19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Resilience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83946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23935"/>
            <a:ext cx="8297862" cy="626838"/>
          </a:xfrm>
        </p:spPr>
        <p:txBody>
          <a:bodyPr/>
          <a:lstStyle/>
          <a:p>
            <a:r>
              <a:rPr lang="en-US" dirty="0"/>
              <a:t>Authenticated DH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814908"/>
                <a:ext cx="8229600" cy="4458348"/>
              </a:xfrm>
            </p:spPr>
            <p:txBody>
              <a:bodyPr/>
              <a:lstStyle/>
              <a:p>
                <a:r>
                  <a:rPr lang="en-US" dirty="0"/>
                  <a:t>Recall: DH not secure against </a:t>
                </a:r>
                <a:r>
                  <a:rPr lang="en-US" dirty="0" err="1"/>
                  <a:t>MitM</a:t>
                </a:r>
                <a:r>
                  <a:rPr lang="en-US" dirty="0"/>
                  <a:t> attacker</a:t>
                </a:r>
              </a:p>
              <a:p>
                <a:pPr lvl="1"/>
                <a:r>
                  <a:rPr lang="en-US" dirty="0"/>
                  <a:t>We assumed authenticated channel [shared key?]</a:t>
                </a:r>
              </a:p>
              <a:p>
                <a:pPr lvl="1"/>
                <a:r>
                  <a:rPr lang="en-US" dirty="0"/>
                  <a:t>If we have shared key, why not just use it??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Use DH for </a:t>
                </a:r>
                <a:r>
                  <a:rPr lang="en-US" b="1" dirty="0">
                    <a:solidFill>
                      <a:srgbClr val="0000FF"/>
                    </a:solidFill>
                  </a:rPr>
                  <a:t>resiliency to key exposure</a:t>
                </a:r>
              </a:p>
              <a:p>
                <a:pPr lvl="1"/>
                <a:r>
                  <a:rPr lang="en-US" dirty="0"/>
                  <a:t>Do authenticated DH periodically</a:t>
                </a:r>
              </a:p>
              <a:p>
                <a:pPr lvl="1"/>
                <a:r>
                  <a:rPr lang="en-US" dirty="0"/>
                  <a:t>Use derived key for confidentiality, authentication</a:t>
                </a:r>
              </a:p>
              <a:p>
                <a:pPr lvl="2"/>
                <a:r>
                  <a:rPr lang="en-US" dirty="0"/>
                  <a:t>Some protocols use key to authenticate next exchange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 </a:t>
                </a:r>
                <a:r>
                  <a:rPr lang="en-US" dirty="0">
                    <a:solidFill>
                      <a:schemeClr val="accent2"/>
                    </a:solidFill>
                  </a:rPr>
                  <a:t>Perfect Forward Secrecy (PFS)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Confidentiality of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resilient to exposure of all keys, except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session key, </a:t>
                </a:r>
                <a:r>
                  <a:rPr lang="en-US" u="sng" dirty="0"/>
                  <a:t>after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u="sng" dirty="0"/>
                  <a:t> ended</a:t>
                </a: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814908"/>
                <a:ext cx="8229600" cy="4458348"/>
              </a:xfrm>
              <a:blipFill>
                <a:blip r:embed="rId2"/>
                <a:stretch>
                  <a:fillRect l="-667" t="-1778" r="-815" b="-7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3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8684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Authenticated DH: using KDF/PRF</a:t>
            </a:r>
            <a:r>
              <a:rPr lang="en-US" sz="1600" dirty="0"/>
              <a:t> </a:t>
            </a:r>
            <a:r>
              <a:rPr lang="en-US" sz="1800" dirty="0"/>
              <a:t>[TLS]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</p:spPr>
            <p:txBody>
              <a:bodyPr/>
              <a:lstStyle/>
              <a:p>
                <a:r>
                  <a:rPr lang="en-US" alt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800" dirty="0"/>
                  <a:t> which is </a:t>
                </a:r>
                <a:r>
                  <a:rPr lang="en-US" altLang="en-US" sz="2800" u="sng" dirty="0"/>
                  <a:t>both</a:t>
                </a:r>
                <a:r>
                  <a:rPr lang="en-US" altLang="en-US" sz="2800" dirty="0"/>
                  <a:t> a PRF and a KDF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400" dirty="0">
                    <a:sym typeface="Wingdings" panose="05000000000000000000" pitchFamily="2" charset="2"/>
                  </a:rPr>
                  <a:t> is secret +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is PRF (&amp; MAC)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authentication 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And, assuming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000" dirty="0">
                    <a:cs typeface="Times New Roman" pitchFamily="18" charset="0"/>
                  </a:rPr>
                  <a:t> is secret, session keys are secure – even if disc-log would be easy (quantum computers or math breakthrough)</a:t>
                </a:r>
              </a:p>
              <a:p>
                <a:r>
                  <a:rPr lang="en-US" altLang="en-US" sz="2400" dirty="0"/>
                  <a:t>Assuming CDH and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en-US" sz="2400" b="1" dirty="0">
                    <a:solidFill>
                      <a:srgbClr val="000000"/>
                    </a:solidFill>
                  </a:rPr>
                  <a:t>KDF</a:t>
                </a:r>
                <a:r>
                  <a:rPr lang="en-US" altLang="en-US" sz="2400" dirty="0"/>
                  <a:t>: secure if MK exposed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Since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most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 are secret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Against eavesdropping adv. or if MK-exposed only after session ends.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Perfect forward secrecy (PFS) !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  <a:blipFill>
                <a:blip r:embed="rId3"/>
                <a:stretch>
                  <a:fillRect l="-435" t="-1544" r="-435" b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431965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4319647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4319649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470713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511992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431407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42841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4705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4705567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65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blipFill>
                <a:blip r:embed="rId9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85F175D6-2818-41C1-80BE-8B8CC7D7299C}"/>
              </a:ext>
            </a:extLst>
          </p:cNvPr>
          <p:cNvSpPr>
            <a:spLocks/>
          </p:cNvSpPr>
          <p:nvPr/>
        </p:nvSpPr>
        <p:spPr bwMode="auto">
          <a:xfrm>
            <a:off x="1778353" y="589290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236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243C-BD4D-4A83-8AE0-881FBD03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for Exposure-Resiliency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DC13C-35B0-4EE1-AA41-579AE8D2E0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29600" cy="1005271"/>
              </a:xfrm>
            </p:spPr>
            <p:txBody>
              <a:bodyPr/>
              <a:lstStyle/>
              <a:p>
                <a:r>
                  <a:rPr lang="en-US" dirty="0"/>
                  <a:t>What is the resiliency of authenticated DH protocol to key exposures?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Until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𝑀𝐾</m:t>
                    </m:r>
                  </m:oMath>
                </a14:m>
                <a:r>
                  <a:rPr lang="en-US" dirty="0"/>
                  <a:t> is exposed: secure against to </a:t>
                </a:r>
                <a:r>
                  <a:rPr lang="en-US" dirty="0" err="1"/>
                  <a:t>MitM</a:t>
                </a:r>
                <a:endParaRPr lang="en-US" dirty="0"/>
              </a:p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𝑀𝐾</m:t>
                    </m:r>
                  </m:oMath>
                </a14:m>
                <a:r>
                  <a:rPr lang="en-US" dirty="0"/>
                  <a:t> is exposed: vulnerable to </a:t>
                </a:r>
                <a:r>
                  <a:rPr lang="en-US" dirty="0" err="1"/>
                  <a:t>MitM</a:t>
                </a:r>
                <a:endParaRPr lang="en-US" dirty="0"/>
              </a:p>
              <a:p>
                <a:pPr lvl="1"/>
                <a:r>
                  <a:rPr lang="en-US" dirty="0"/>
                  <a:t>But still secure against eavesdropper</a:t>
                </a:r>
              </a:p>
              <a:p>
                <a:r>
                  <a:rPr lang="en-US" dirty="0"/>
                  <a:t>Hence: Perfect Forward Secrecy!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DC13C-35B0-4EE1-AA41-579AE8D2E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29600" cy="1005271"/>
              </a:xfrm>
              <a:blipFill>
                <a:blip r:embed="rId2"/>
                <a:stretch>
                  <a:fillRect l="-593" t="-7927" b="-4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0CA37-FF02-4F33-B0F7-46D643B3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7" name="Straight Connector 3">
            <a:extLst>
              <a:ext uri="{FF2B5EF4-FFF2-40B4-BE49-F238E27FC236}">
                <a16:creationId xmlns:a16="http://schemas.microsoft.com/office/drawing/2014/main" id="{55B2F658-BDDE-4BB0-B064-661F8885576D}"/>
              </a:ext>
            </a:extLst>
          </p:cNvPr>
          <p:cNvSpPr>
            <a:spLocks/>
          </p:cNvSpPr>
          <p:nvPr/>
        </p:nvSpPr>
        <p:spPr bwMode="auto">
          <a:xfrm>
            <a:off x="1404740" y="2367316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>
            <a:extLst>
              <a:ext uri="{FF2B5EF4-FFF2-40B4-BE49-F238E27FC236}">
                <a16:creationId xmlns:a16="http://schemas.microsoft.com/office/drawing/2014/main" id="{527DBABA-0F31-4094-914C-52A11E1505CB}"/>
              </a:ext>
            </a:extLst>
          </p:cNvPr>
          <p:cNvSpPr>
            <a:spLocks/>
          </p:cNvSpPr>
          <p:nvPr/>
        </p:nvSpPr>
        <p:spPr bwMode="auto">
          <a:xfrm flipV="1">
            <a:off x="1617078" y="2367313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1">
            <a:extLst>
              <a:ext uri="{FF2B5EF4-FFF2-40B4-BE49-F238E27FC236}">
                <a16:creationId xmlns:a16="http://schemas.microsoft.com/office/drawing/2014/main" id="{B51EF9A3-3F19-4257-9AA2-CD789F4C6F6C}"/>
              </a:ext>
            </a:extLst>
          </p:cNvPr>
          <p:cNvSpPr>
            <a:spLocks/>
          </p:cNvSpPr>
          <p:nvPr/>
        </p:nvSpPr>
        <p:spPr bwMode="auto">
          <a:xfrm flipV="1">
            <a:off x="7051863" y="2367315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4">
            <a:extLst>
              <a:ext uri="{FF2B5EF4-FFF2-40B4-BE49-F238E27FC236}">
                <a16:creationId xmlns:a16="http://schemas.microsoft.com/office/drawing/2014/main" id="{ABF53744-EA05-403C-AB33-DF555E2232C7}"/>
              </a:ext>
            </a:extLst>
          </p:cNvPr>
          <p:cNvSpPr>
            <a:spLocks/>
          </p:cNvSpPr>
          <p:nvPr/>
        </p:nvSpPr>
        <p:spPr bwMode="auto">
          <a:xfrm>
            <a:off x="1609776" y="27263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5" name="Straight Connector 16">
            <a:extLst>
              <a:ext uri="{FF2B5EF4-FFF2-40B4-BE49-F238E27FC236}">
                <a16:creationId xmlns:a16="http://schemas.microsoft.com/office/drawing/2014/main" id="{2F2097B0-AAB5-48D9-B832-5D0F33042059}"/>
              </a:ext>
            </a:extLst>
          </p:cNvPr>
          <p:cNvSpPr>
            <a:spLocks/>
          </p:cNvSpPr>
          <p:nvPr/>
        </p:nvSpPr>
        <p:spPr bwMode="auto">
          <a:xfrm flipH="1">
            <a:off x="1609776" y="316759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374BECD-6B5C-4478-86D0-F5BC9B898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694" y="2785237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374BECD-6B5C-4478-86D0-F5BC9B898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8694" y="2785237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5">
            <a:extLst>
              <a:ext uri="{FF2B5EF4-FFF2-40B4-BE49-F238E27FC236}">
                <a16:creationId xmlns:a16="http://schemas.microsoft.com/office/drawing/2014/main" id="{F036FCB4-C3E2-4112-B1A8-552959368ACA}"/>
              </a:ext>
            </a:extLst>
          </p:cNvPr>
          <p:cNvSpPr>
            <a:spLocks/>
          </p:cNvSpPr>
          <p:nvPr/>
        </p:nvSpPr>
        <p:spPr bwMode="auto">
          <a:xfrm>
            <a:off x="7068652" y="236173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A61BA65-6E9F-40C7-AB46-6E81E83FB2FB}"/>
              </a:ext>
            </a:extLst>
          </p:cNvPr>
          <p:cNvSpPr>
            <a:spLocks/>
          </p:cNvSpPr>
          <p:nvPr/>
        </p:nvSpPr>
        <p:spPr bwMode="auto">
          <a:xfrm>
            <a:off x="724702" y="233182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3" name="Picture 21">
            <a:extLst>
              <a:ext uri="{FF2B5EF4-FFF2-40B4-BE49-F238E27FC236}">
                <a16:creationId xmlns:a16="http://schemas.microsoft.com/office/drawing/2014/main" id="{8BE5E0D7-F8D3-4AAD-A896-E5187E97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2" y="2753233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744B66A3-C188-4C9A-8D46-FDF8BCA0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337" y="2753233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0D9760EB-953A-4957-8544-8FF9B4D82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533" y="2355394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0D9760EB-953A-4957-8544-8FF9B4D82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6533" y="2355394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BEA14300-806C-4E0B-B7BE-1ECCAEAC1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468" y="2331821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BEA14300-806C-4E0B-B7BE-1ECCAEAC1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0468" y="2331821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8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9014A4-BF57-4261-A749-00A4948D2370}"/>
                  </a:ext>
                </a:extLst>
              </p:cNvPr>
              <p:cNvSpPr txBox="1"/>
              <p:nvPr/>
            </p:nvSpPr>
            <p:spPr>
              <a:xfrm>
                <a:off x="2734011" y="3424377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9014A4-BF57-4261-A749-00A4948D2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011" y="3424377"/>
                <a:ext cx="3626057" cy="312650"/>
              </a:xfrm>
              <a:prstGeom prst="rect">
                <a:avLst/>
              </a:prstGeom>
              <a:blipFill>
                <a:blip r:embed="rId8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167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410030"/>
                  </p:ext>
                </p:extLst>
              </p:nvPr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 descr="NCDES Newsletter November 2013 – North Coast Distance ...">
            <a:extLst>
              <a:ext uri="{FF2B5EF4-FFF2-40B4-BE49-F238E27FC236}">
                <a16:creationId xmlns:a16="http://schemas.microsoft.com/office/drawing/2014/main" id="{E00EF5BE-7914-4121-80BD-634E421B9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40" y="1589436"/>
            <a:ext cx="954156" cy="593579"/>
          </a:xfrm>
          <a:prstGeom prst="rect">
            <a:avLst/>
          </a:prstGeom>
        </p:spPr>
      </p:pic>
      <p:pic>
        <p:nvPicPr>
          <p:cNvPr id="14" name="Picture 13" descr="NCDES Newsletter November 2013 – North Coast Distance ...">
            <a:extLst>
              <a:ext uri="{FF2B5EF4-FFF2-40B4-BE49-F238E27FC236}">
                <a16:creationId xmlns:a16="http://schemas.microsoft.com/office/drawing/2014/main" id="{9DE7BAE2-CBB9-4481-9CDA-DEE3C49F74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9" y="2173052"/>
            <a:ext cx="954156" cy="593579"/>
          </a:xfrm>
          <a:prstGeom prst="rect">
            <a:avLst/>
          </a:prstGeom>
        </p:spPr>
      </p:pic>
      <p:pic>
        <p:nvPicPr>
          <p:cNvPr id="15" name="Picture 14" descr="NCDES Newsletter November 2013 – North Coast Distance ...">
            <a:extLst>
              <a:ext uri="{FF2B5EF4-FFF2-40B4-BE49-F238E27FC236}">
                <a16:creationId xmlns:a16="http://schemas.microsoft.com/office/drawing/2014/main" id="{A597E5AD-E451-41E9-8DCC-996CF5950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48" y="2779705"/>
            <a:ext cx="954156" cy="5935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C329EA-4F8A-445B-AF48-C8B77AFD1154}"/>
              </a:ext>
            </a:extLst>
          </p:cNvPr>
          <p:cNvSpPr txBox="1"/>
          <p:nvPr/>
        </p:nvSpPr>
        <p:spPr>
          <a:xfrm>
            <a:off x="6421295" y="4551577"/>
            <a:ext cx="2484961" cy="12003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Exposing master key</a:t>
            </a:r>
          </a:p>
          <a:p>
            <a:r>
              <a:rPr lang="en-US" dirty="0"/>
              <a:t>makes </a:t>
            </a:r>
            <a:r>
              <a:rPr lang="en-US" u="sng" dirty="0"/>
              <a:t>all future session vulnerable</a:t>
            </a:r>
            <a:br>
              <a:rPr lang="en-US" u="sng" dirty="0"/>
            </a:br>
            <a:r>
              <a:rPr lang="en-US" dirty="0"/>
              <a:t>to </a:t>
            </a:r>
            <a:r>
              <a:rPr lang="en-US" dirty="0" err="1"/>
              <a:t>MitM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E6AA98-380C-4B47-B8B2-189756033FD1}"/>
              </a:ext>
            </a:extLst>
          </p:cNvPr>
          <p:cNvSpPr txBox="1"/>
          <p:nvPr/>
        </p:nvSpPr>
        <p:spPr>
          <a:xfrm>
            <a:off x="7254773" y="3484717"/>
            <a:ext cx="16514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78DD7-BD08-4D6B-8322-8E5B8BF20558}"/>
              </a:ext>
            </a:extLst>
          </p:cNvPr>
          <p:cNvSpPr/>
          <p:nvPr/>
        </p:nvSpPr>
        <p:spPr bwMode="auto">
          <a:xfrm>
            <a:off x="7359548" y="3410006"/>
            <a:ext cx="1303338" cy="110950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No! </a:t>
            </a:r>
          </a:p>
          <a:p>
            <a:pPr algn="ctr"/>
            <a:r>
              <a:rPr lang="en-US"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32797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Exercise: what about this variant?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</p:spPr>
            <p:txBody>
              <a:bodyPr/>
              <a:lstStyle/>
              <a:p>
                <a:r>
                  <a:rPr lang="en-US" altLang="en-US" sz="2800" dirty="0"/>
                  <a:t>Use two functions,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: 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  <a:blipFill>
                <a:blip r:embed="rId3"/>
                <a:stretch>
                  <a:fillRect l="-519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1681543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1681540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1681542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04056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48181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263"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1675966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1646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06746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06746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683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pPr algn="ctr"/>
                <a:r>
                  <a:rPr lang="en-US" altLang="en-US" dirty="0"/>
                  <a:t>Session key:</a:t>
                </a:r>
                <a:br>
                  <a:rPr lang="en-US" altLang="en-US" dirty="0"/>
                </a:b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blipFill>
                <a:blip r:embed="rId9"/>
                <a:stretch>
                  <a:fillRect l="-139" t="-13402" b="-1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666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Exercise: what about this variant?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</p:spPr>
            <p:txBody>
              <a:bodyPr/>
              <a:lstStyle/>
              <a:p>
                <a:r>
                  <a:rPr lang="en-US" altLang="en-US" sz="2800" dirty="0"/>
                  <a:t>Use two functions,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endParaRPr lang="en-US" altLang="en-US" sz="2800" dirty="0"/>
              </a:p>
              <a:p>
                <a:r>
                  <a:rPr lang="en-US" altLang="en-US" sz="2800" dirty="0"/>
                  <a:t>Not secure !! </a:t>
                </a:r>
              </a:p>
              <a:p>
                <a:r>
                  <a:rPr lang="en-US" altLang="en-US" sz="2800" dirty="0"/>
                  <a:t>Why?</a:t>
                </a:r>
              </a:p>
              <a:p>
                <a:pPr lvl="1"/>
                <a:r>
                  <a:rPr lang="en-US" altLang="en-US" sz="2400" dirty="0"/>
                  <a:t>Counterexample using secure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en-US" sz="2400" dirty="0"/>
              </a:p>
              <a:p>
                <a:r>
                  <a:rPr lang="en-US" altLang="en-US" sz="2800" dirty="0"/>
                  <a:t>How to fix?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  <a:blipFill>
                <a:blip r:embed="rId3"/>
                <a:stretch>
                  <a:fillRect l="-519" t="-7692" b="-50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1681543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1681540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1681542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04056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48181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263"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1675966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1646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06746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06746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683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pPr algn="ctr"/>
                <a:r>
                  <a:rPr lang="en-US" altLang="en-US" dirty="0"/>
                  <a:t>Session key:</a:t>
                </a:r>
                <a:br>
                  <a:rPr lang="en-US" altLang="en-US" dirty="0"/>
                </a:b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blipFill>
                <a:blip r:embed="rId9"/>
                <a:stretch>
                  <a:fillRect l="-139" t="-13402" b="-1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574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Exercise: what about this variant?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</p:spPr>
            <p:txBody>
              <a:bodyPr/>
              <a:lstStyle/>
              <a:p>
                <a:r>
                  <a:rPr lang="en-US" altLang="en-US" sz="2800" dirty="0"/>
                  <a:t>Two master keys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en-US" sz="2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en-US" sz="2800" dirty="0"/>
                  <a:t>and functions,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endParaRPr lang="en-US" altLang="en-US" sz="2800" dirty="0"/>
              </a:p>
              <a:p>
                <a:r>
                  <a:rPr lang="en-US" altLang="en-US" sz="2800" dirty="0"/>
                  <a:t>Secure</a:t>
                </a:r>
              </a:p>
              <a:p>
                <a:r>
                  <a:rPr lang="en-US" altLang="en-US" sz="2800" dirty="0"/>
                  <a:t>Authentication is secure if </a:t>
                </a:r>
                <a:r>
                  <a:rPr lang="en-US" altLang="en-US" sz="2800" u="sng" dirty="0"/>
                  <a:t>either</a:t>
                </a:r>
                <a:r>
                  <a:rPr lang="en-US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is a MAC</a:t>
                </a:r>
              </a:p>
              <a:p>
                <a:r>
                  <a:rPr lang="en-US" altLang="en-US" sz="2800" dirty="0"/>
                  <a:t>Key is pseudorandom if </a:t>
                </a:r>
                <a:r>
                  <a:rPr lang="en-US" altLang="en-US" sz="2800" u="sng" dirty="0"/>
                  <a:t>either</a:t>
                </a:r>
                <a:r>
                  <a:rPr lang="en-US" altLang="en-US" sz="2800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400" dirty="0"/>
                  <a:t> are secret, random and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/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400" dirty="0"/>
                  <a:t> is PRF, </a:t>
                </a:r>
                <a:r>
                  <a:rPr lang="en-US" altLang="en-US" sz="2400" u="sng" dirty="0"/>
                  <a:t>or</a:t>
                </a:r>
                <a:endParaRPr lang="en-US" alt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400" dirty="0"/>
                  <a:t> are random and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/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400" dirty="0"/>
                  <a:t> is KDF and DH is hard</a:t>
                </a:r>
              </a:p>
              <a:p>
                <a:pPr lvl="1"/>
                <a:endParaRPr lang="en-US" altLang="en-US" sz="2400" dirty="0"/>
              </a:p>
              <a:p>
                <a:endParaRPr lang="en-US" altLang="en-US" sz="28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  <a:blipFill>
                <a:blip r:embed="rId3"/>
                <a:stretch>
                  <a:fillRect l="-519" t="-7692" b="-5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1681543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1681540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1681542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04056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48181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2555195" y="2112799"/>
                <a:ext cx="4732755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195" y="2112799"/>
                <a:ext cx="4732755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1675966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1646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06746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06746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3008670" y="1669621"/>
                <a:ext cx="3776293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670" y="1669621"/>
                <a:ext cx="3776293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646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20379" y="2617845"/>
                <a:ext cx="3626057" cy="625299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pPr/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br>
                  <a:rPr lang="en-US" altLang="en-US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⨁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𝑀𝐾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𝑔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𝑚𝑜𝑑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379" y="2617845"/>
                <a:ext cx="3626057" cy="625299"/>
              </a:xfrm>
              <a:prstGeom prst="rect">
                <a:avLst/>
              </a:prstGeom>
              <a:blipFill>
                <a:blip r:embed="rId9"/>
                <a:stretch>
                  <a:fillRect l="-3833" t="-7843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Perfect Recover Secrecy</a:t>
            </a:r>
            <a:r>
              <a:rPr lang="en-US"/>
              <a:t>: Ratchet DH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7" y="903919"/>
                <a:ext cx="8387509" cy="2727539"/>
              </a:xfrm>
            </p:spPr>
            <p:txBody>
              <a:bodyPr/>
              <a:lstStyle/>
              <a:p>
                <a:r>
                  <a:rPr lang="en-US" altLang="en-US" sz="2800" dirty="0"/>
                  <a:t>Extend </a:t>
                </a:r>
                <a:r>
                  <a:rPr lang="en-US" altLang="en-US" sz="2800" dirty="0" err="1"/>
                  <a:t>Auth</a:t>
                </a:r>
                <a:r>
                  <a:rPr lang="en-US" altLang="en-US" sz="2800" dirty="0"/>
                  <a:t>-DH to perfect recover secrecy (PRS)</a:t>
                </a:r>
              </a:p>
              <a:p>
                <a:pPr lvl="1"/>
                <a:r>
                  <a:rPr lang="en-US" altLang="en-US" sz="2400" dirty="0"/>
                  <a:t>Idea: avoid fixed master key; use `ratchet’ of keys</a:t>
                </a: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endParaRPr lang="en-US" altLang="en-US" sz="2400" dirty="0"/>
              </a:p>
              <a:p>
                <a:pPr lvl="1"/>
                <a:r>
                  <a:rPr lang="en-US" altLang="en-US" sz="2400" dirty="0"/>
                  <a:t>PRS: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secure, if previous session (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) secure, </a:t>
                </a:r>
                <a:r>
                  <a:rPr lang="en-US" altLang="en-US" sz="2400" b="1" u="sng" dirty="0"/>
                  <a:t>or </a:t>
                </a:r>
                <a:r>
                  <a:rPr lang="en-US" altLang="en-US" sz="2400" dirty="0"/>
                  <a:t>if no </a:t>
                </a:r>
                <a:r>
                  <a:rPr lang="en-US" altLang="en-US" sz="2400" dirty="0" err="1"/>
                  <a:t>MitM</a:t>
                </a:r>
                <a:r>
                  <a:rPr lang="en-US" altLang="en-US" sz="2400" dirty="0"/>
                  <a:t> during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</a:t>
                </a:r>
              </a:p>
              <a:p>
                <a:pPr lvl="1"/>
                <a:r>
                  <a:rPr lang="en-US" altLang="en-US" sz="2400" dirty="0"/>
                  <a:t>Previous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/>
                  <a:t> was secret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session </a:t>
                </a:r>
                <a14:m>
                  <m:oMath xmlns:m="http://schemas.openxmlformats.org/officeDocument/2006/math">
                    <m:r>
                      <a:rPr lang="en-US" altLang="en-US" sz="2400" b="0" i="1" kern="12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was authenticated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is secret </a:t>
                </a:r>
                <a:endParaRPr lang="en-US" altLang="en-US" sz="24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en-US" sz="2000" dirty="0">
                    <a:sym typeface="Wingdings" panose="05000000000000000000" pitchFamily="2" charset="2"/>
                  </a:rPr>
                  <a:t>Or: no </a:t>
                </a:r>
                <a:r>
                  <a:rPr lang="en-US" altLang="en-US" sz="2000" dirty="0" err="1">
                    <a:sym typeface="Wingdings" panose="05000000000000000000" pitchFamily="2" charset="2"/>
                  </a:rPr>
                  <a:t>MitM</a:t>
                </a:r>
                <a:r>
                  <a:rPr lang="en-US" altLang="en-US" sz="2000" dirty="0">
                    <a:sym typeface="Wingdings" panose="05000000000000000000" pitchFamily="2" charset="2"/>
                  </a:rPr>
                  <a:t>  security due to DH</a:t>
                </a: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endParaRPr lang="en-US" altLang="en-US" sz="20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7" y="903919"/>
                <a:ext cx="8387509" cy="2727539"/>
              </a:xfrm>
              <a:blipFill>
                <a:blip r:embed="rId3"/>
                <a:stretch>
                  <a:fillRect l="-509" t="-2232" r="-1017" b="-9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56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2196137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2196134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2196136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555161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996411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2614058"/>
                <a:ext cx="3200285" cy="78957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2614058"/>
                <a:ext cx="3200285" cy="78957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219056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2160642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582054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582054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43168" y="2184215"/>
                <a:ext cx="1922563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3168" y="2184215"/>
                <a:ext cx="1922563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6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2160642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2160642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90800" y="3192164"/>
                <a:ext cx="3759812" cy="323935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192164"/>
                <a:ext cx="3759812" cy="323935"/>
              </a:xfrm>
              <a:prstGeom prst="rect">
                <a:avLst/>
              </a:prstGeom>
              <a:blipFill>
                <a:blip r:embed="rId9"/>
                <a:stretch>
                  <a:fillRect l="-3728" t="-18868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DFD66D3C-218A-4F21-877A-91A6FF56FE80}"/>
              </a:ext>
            </a:extLst>
          </p:cNvPr>
          <p:cNvSpPr>
            <a:spLocks/>
          </p:cNvSpPr>
          <p:nvPr/>
        </p:nvSpPr>
        <p:spPr bwMode="auto">
          <a:xfrm>
            <a:off x="1746411" y="386158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2A17FC79-EC1A-40B8-B5D7-4F3B28CAB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6411" y="3522168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2A17FC79-EC1A-40B8-B5D7-4F3B28CAB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6411" y="3522168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61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766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Ratchet-DH’s Exposure-Resiliency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57510"/>
                  </p:ext>
                </p:extLst>
              </p:nvPr>
            </p:nvGraphicFramePr>
            <p:xfrm>
              <a:off x="388939" y="1012724"/>
              <a:ext cx="7870138" cy="3685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203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4598073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460026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Ratchet-DH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Secure</a:t>
                          </a:r>
                          <a:br>
                            <a:rPr lang="en-US" sz="1600" dirty="0"/>
                          </a:br>
                          <a:r>
                            <a:rPr lang="en-US" sz="1600" baseline="0" dirty="0"/>
                            <a:t>key-setup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98073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Secrecy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Secrecy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57510"/>
                  </p:ext>
                </p:extLst>
              </p:nvPr>
            </p:nvGraphicFramePr>
            <p:xfrm>
              <a:off x="388939" y="1012724"/>
              <a:ext cx="7870138" cy="3685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203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4598073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460026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952" r="-32450" b="-4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Ratchet-DH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Secure</a:t>
                          </a:r>
                          <a:br>
                            <a:rPr lang="en-US" sz="1600" dirty="0"/>
                          </a:br>
                          <a:r>
                            <a:rPr lang="en-US" sz="1600" baseline="0" dirty="0"/>
                            <a:t>key-setup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107071" r="-32450" b="-416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195238" r="-32450" b="-29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313131" r="-32450" b="-210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Secrecy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470" t="-417347" r="-32450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Secrecy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512121" r="-3245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1533566"/>
            <a:ext cx="954156" cy="593579"/>
          </a:xfrm>
          <a:prstGeom prst="rect">
            <a:avLst/>
          </a:prstGeom>
        </p:spPr>
      </p:pic>
      <p:pic>
        <p:nvPicPr>
          <p:cNvPr id="17" name="Picture 16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2138930"/>
            <a:ext cx="954156" cy="593579"/>
          </a:xfrm>
          <a:prstGeom prst="rect">
            <a:avLst/>
          </a:prstGeom>
        </p:spPr>
      </p:pic>
      <p:pic>
        <p:nvPicPr>
          <p:cNvPr id="19" name="Picture 18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2739988"/>
            <a:ext cx="954156" cy="593579"/>
          </a:xfrm>
          <a:prstGeom prst="rect">
            <a:avLst/>
          </a:prstGeom>
        </p:spPr>
      </p:pic>
      <p:pic>
        <p:nvPicPr>
          <p:cNvPr id="21" name="Picture 20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3396770"/>
            <a:ext cx="954156" cy="593579"/>
          </a:xfrm>
          <a:prstGeom prst="rect">
            <a:avLst/>
          </a:prstGeom>
        </p:spPr>
      </p:pic>
      <p:pic>
        <p:nvPicPr>
          <p:cNvPr id="22" name="Picture 21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4023449"/>
            <a:ext cx="954156" cy="5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1304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1: section 1.2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sections 6.1, 6.2, 6.3, and 6.4</a:t>
            </a:r>
            <a:endParaRPr lang="en-US" altLang="he-IL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388938" y="1306632"/>
            <a:ext cx="813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(extends also to polynomials):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02D3-61D3-ED48-B401-18959DF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5" y="2350511"/>
            <a:ext cx="8409790" cy="21569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6B61F95-6E27-2346-BACC-C520FC4B04E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5927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?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00" y="3204501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92" y="3644176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8057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a/b mod m</a:t>
            </a:r>
            <a:r>
              <a:rPr lang="en-US" sz="2400" dirty="0"/>
              <a:t>, multiply a by the multiplicative inverse of </a:t>
            </a:r>
            <a:r>
              <a:rPr lang="en-US" sz="2400" b="1" i="1" dirty="0"/>
              <a:t>b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ab mod m = ab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b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bb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m.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7648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Such an algorithm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3/27/21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464F4-BA05-6F42-B699-4FDF34CC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8" y="1343457"/>
            <a:ext cx="7896578" cy="941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F8AA-C610-F545-9778-43C3FE8C3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4182738"/>
            <a:ext cx="8217791" cy="6688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388938" y="2363293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C579-C936-C847-9AB8-EDCD3B0E35A4}"/>
              </a:ext>
            </a:extLst>
          </p:cNvPr>
          <p:cNvSpPr txBox="1"/>
          <p:nvPr/>
        </p:nvSpPr>
        <p:spPr>
          <a:xfrm>
            <a:off x="4572000" y="964088"/>
            <a:ext cx="43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and only if x and m are a coprime.</a:t>
            </a:r>
          </a:p>
        </p:txBody>
      </p:sp>
    </p:spTree>
    <p:extLst>
      <p:ext uri="{BB962C8B-B14F-4D97-AF65-F5344CB8AC3E}">
        <p14:creationId xmlns:p14="http://schemas.microsoft.com/office/powerpoint/2010/main" val="2550892033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120287</TotalTime>
  <Words>4673</Words>
  <Application>Microsoft Macintosh PowerPoint</Application>
  <PresentationFormat>On-screen Show (4:3)</PresentationFormat>
  <Paragraphs>736</Paragraphs>
  <Slides>59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Cambria Math</vt:lpstr>
      <vt:lpstr>Garamond</vt:lpstr>
      <vt:lpstr>Pristina</vt:lpstr>
      <vt:lpstr>Tahoma</vt:lpstr>
      <vt:lpstr>Times New Roman</vt:lpstr>
      <vt:lpstr>Wingdings</vt:lpstr>
      <vt:lpstr>Edge</vt:lpstr>
      <vt:lpstr>Office Theme</vt:lpstr>
      <vt:lpstr>CSE 3400 - Introduction to Computer &amp; Network Security  (aka: Introduction to Cybersecurity)  Lecture 10 Public Key Cryptography– Part I </vt:lpstr>
      <vt:lpstr>Outline</vt:lpstr>
      <vt:lpstr>   Number Theory Review  </vt:lpstr>
      <vt:lpstr>Our Focus</vt:lpstr>
      <vt:lpstr>The Modulo Operation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Last Stop</vt:lpstr>
      <vt:lpstr>   Intro to Public Key Cryptography  </vt:lpstr>
      <vt:lpstr>Public Key Cryptology</vt:lpstr>
      <vt:lpstr>Public Key Cryptosystem (PKC)</vt:lpstr>
      <vt:lpstr>Is it Only About Encryption? </vt:lpstr>
      <vt:lpstr>More: Key-Exchange Protocol</vt:lpstr>
      <vt:lpstr>Public keys solve more problems…</vt:lpstr>
      <vt:lpstr>Public keys are easier…</vt:lpstr>
      <vt:lpstr>The Price of PKC</vt:lpstr>
      <vt:lpstr>Public key crypto is harder… </vt:lpstr>
      <vt:lpstr>In Sum </vt:lpstr>
      <vt:lpstr>Hybrid Encryption (`enveloping`)</vt:lpstr>
      <vt:lpstr>Hard Modular Math Problems</vt:lpstr>
      <vt:lpstr>   Key Exchange  </vt:lpstr>
      <vt:lpstr>The Key Exchange Problem</vt:lpstr>
      <vt:lpstr>Defining a Key Exchange Protocol</vt:lpstr>
      <vt:lpstr>Security a Key Exchange Protocol</vt:lpstr>
      <vt:lpstr>XOR (One Time Pad) Key Exchange? </vt:lpstr>
      <vt:lpstr>Can we use XOR (One Time Pad) as lock? </vt:lpstr>
      <vt:lpstr>Exponentiation Key Exchange Protocol ?</vt:lpstr>
      <vt:lpstr>Discrete Exponentiation Key Exchange</vt:lpstr>
      <vt:lpstr>  Discrete Log (DL) Assumption  and  The Computational/Decisional Diffie-Hellman Assumptions (CDH/DDH)  and The DH Key Exchange Protocol  </vt:lpstr>
      <vt:lpstr>The Discrete Log Problem</vt:lpstr>
      <vt:lpstr>Discrete Log Assumption [for safe prime group: p=2q+1 for prime q]</vt:lpstr>
      <vt:lpstr>[DH76]: DH Key-Exchange Protocol</vt:lpstr>
      <vt:lpstr>One-Round Key-Exchange Protocol</vt:lpstr>
      <vt:lpstr>Diffie-Hellman [DH] Key Exchange</vt:lpstr>
      <vt:lpstr>Caution: Authenticate Public Keys!</vt:lpstr>
      <vt:lpstr>Security of [DH] Key Exchange</vt:lpstr>
      <vt:lpstr>Computational DH (CDH) Assumption [for safe prime group] </vt:lpstr>
      <vt:lpstr>Using DH securely?</vt:lpstr>
      <vt:lpstr>Using DH securely?</vt:lpstr>
      <vt:lpstr>Using DH ‘securely’: CDH+KDF</vt:lpstr>
      <vt:lpstr>    Resilience to Key Exposure  </vt:lpstr>
      <vt:lpstr>Authenticated DH</vt:lpstr>
      <vt:lpstr>Authenticated DH: using KDF/PRF [TLS]</vt:lpstr>
      <vt:lpstr>Using DH for Exposure-Resiliency</vt:lpstr>
      <vt:lpstr>Resiliency Notions: Shared + Public Key</vt:lpstr>
      <vt:lpstr>Exercise: what about this variant?</vt:lpstr>
      <vt:lpstr>Exercise: what about this variant?</vt:lpstr>
      <vt:lpstr>Exercise: what about this variant?</vt:lpstr>
      <vt:lpstr>Perfect Recover Secrecy: Ratchet DH</vt:lpstr>
      <vt:lpstr>Ratchet-DH’s Exposure-Resiliency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Ghada Almashaqbeh</cp:lastModifiedBy>
  <cp:revision>749</cp:revision>
  <cp:lastPrinted>2021-03-27T19:34:31Z</cp:lastPrinted>
  <dcterms:created xsi:type="dcterms:W3CDTF">2003-03-23T06:19:47Z</dcterms:created>
  <dcterms:modified xsi:type="dcterms:W3CDTF">2021-03-27T19:37:50Z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